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3" r:id="rId4"/>
    <p:sldId id="264" r:id="rId5"/>
    <p:sldId id="259" r:id="rId6"/>
    <p:sldId id="287" r:id="rId7"/>
    <p:sldId id="289" r:id="rId8"/>
    <p:sldId id="290" r:id="rId9"/>
    <p:sldId id="261" r:id="rId10"/>
    <p:sldId id="265" r:id="rId11"/>
    <p:sldId id="288" r:id="rId12"/>
    <p:sldId id="282"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85" r:id="rId28"/>
    <p:sldId id="286" r:id="rId29"/>
    <p:sldId id="291" r:id="rId30"/>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CDFB630-8584-4019-96CF-9DCC91A819A0}" type="datetimeFigureOut">
              <a:rPr lang="ru-RU" smtClean="0"/>
              <a:pPr/>
              <a:t>18.07.2021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7455738-E4B4-49F2-9F63-C2A2A57267B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FB630-8584-4019-96CF-9DCC91A819A0}" type="datetimeFigureOut">
              <a:rPr lang="ru-RU" smtClean="0"/>
              <a:pPr/>
              <a:t>18.07.2021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455738-E4B4-49F2-9F63-C2A2A57267B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467544" y="30832"/>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142844" y="285728"/>
            <a:ext cx="1228728" cy="926422"/>
          </a:xfrm>
          <a:prstGeom prst="rect">
            <a:avLst/>
          </a:prstGeom>
          <a:noFill/>
        </p:spPr>
      </p:pic>
      <p:sp>
        <p:nvSpPr>
          <p:cNvPr id="5" name="Заголовок 4"/>
          <p:cNvSpPr>
            <a:spLocks noGrp="1"/>
          </p:cNvSpPr>
          <p:nvPr>
            <p:ph type="ctrTitle"/>
          </p:nvPr>
        </p:nvSpPr>
        <p:spPr/>
        <p:txBody>
          <a:bodyPr>
            <a:normAutofit fontScale="90000"/>
          </a:bodyPr>
          <a:lstStyle/>
          <a:p>
            <a:r>
              <a:rPr lang="ru-RU" b="1" dirty="0"/>
              <a:t>Развитие </a:t>
            </a:r>
            <a:r>
              <a:rPr lang="ru-RU" b="1" dirty="0" err="1"/>
              <a:t>креативного</a:t>
            </a:r>
            <a:r>
              <a:rPr lang="ru-RU" b="1" dirty="0"/>
              <a:t> мышления на уроках русского языка и литературы.</a:t>
            </a:r>
            <a:endParaRPr lang="ru-RU" dirty="0"/>
          </a:p>
        </p:txBody>
      </p:sp>
      <p:sp>
        <p:nvSpPr>
          <p:cNvPr id="3" name="Подзаголовок 2">
            <a:extLst>
              <a:ext uri="{FF2B5EF4-FFF2-40B4-BE49-F238E27FC236}">
                <a16:creationId xmlns:a16="http://schemas.microsoft.com/office/drawing/2014/main" xmlns="" id="{0199D121-9B5B-4F63-AAF7-7300FAA2F947}"/>
              </a:ext>
            </a:extLst>
          </p:cNvPr>
          <p:cNvSpPr>
            <a:spLocks noGrp="1"/>
          </p:cNvSpPr>
          <p:nvPr>
            <p:ph type="subTitle" idx="1"/>
          </p:nvPr>
        </p:nvSpPr>
        <p:spPr/>
        <p:txBody>
          <a:bodyPr/>
          <a:lstStyle/>
          <a:p>
            <a:r>
              <a:rPr lang="ru-RU" dirty="0" smtClean="0"/>
              <a:t>Иванова Н.И., учитель русского языка и </a:t>
            </a:r>
            <a:r>
              <a:rPr lang="ru-RU" dirty="0" err="1" smtClean="0"/>
              <a:t>литертуры</a:t>
            </a:r>
            <a:r>
              <a:rPr lang="ru-RU" dirty="0" smtClean="0"/>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80528"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p:txBody>
          <a:bodyPr>
            <a:normAutofit fontScale="90000"/>
          </a:bodyPr>
          <a:lstStyle/>
          <a:p>
            <a:r>
              <a:rPr lang="ru-RU" sz="3600" dirty="0"/>
              <a:t> </a:t>
            </a:r>
            <a:br>
              <a:rPr lang="ru-RU" sz="3600" dirty="0"/>
            </a:br>
            <a:r>
              <a:rPr lang="ru-RU" sz="3600" b="1" dirty="0">
                <a:solidFill>
                  <a:srgbClr val="002060"/>
                </a:solidFill>
              </a:rPr>
              <a:t>Приёмы</a:t>
            </a:r>
            <a:r>
              <a:rPr lang="ru-RU" sz="3200" b="1" dirty="0">
                <a:solidFill>
                  <a:srgbClr val="002060"/>
                </a:solidFill>
              </a:rPr>
              <a:t>:</a:t>
            </a:r>
            <a:r>
              <a:rPr lang="ru-RU" sz="3200" dirty="0"/>
              <a:t/>
            </a:r>
            <a:br>
              <a:rPr lang="ru-RU" sz="3200" dirty="0"/>
            </a:br>
            <a:r>
              <a:rPr lang="ru-RU" sz="3200" b="1" dirty="0"/>
              <a:t>1)Весёлые рифмы.</a:t>
            </a:r>
            <a:br>
              <a:rPr lang="ru-RU" sz="3200" b="1" dirty="0"/>
            </a:br>
            <a:r>
              <a:rPr lang="ru-RU" sz="3200" b="1" dirty="0"/>
              <a:t>2)Использование пословиц, </a:t>
            </a:r>
            <a:br>
              <a:rPr lang="ru-RU" sz="3200" b="1" dirty="0"/>
            </a:br>
            <a:r>
              <a:rPr lang="ru-RU" sz="3200" b="1" dirty="0"/>
              <a:t>поговорок, загадок.</a:t>
            </a:r>
            <a:br>
              <a:rPr lang="ru-RU" sz="3200" b="1" dirty="0"/>
            </a:br>
            <a:r>
              <a:rPr lang="ru-RU" sz="3200" b="1" dirty="0"/>
              <a:t>3)Грамматические сказки , мультфильмы.</a:t>
            </a:r>
            <a:br>
              <a:rPr lang="ru-RU" sz="3200" b="1" dirty="0"/>
            </a:br>
            <a:r>
              <a:rPr lang="ru-RU" sz="3200" b="1" dirty="0"/>
              <a:t>4) Специальные упражнения</a:t>
            </a:r>
            <a:br>
              <a:rPr lang="ru-RU" sz="3200" b="1" dirty="0"/>
            </a:br>
            <a:r>
              <a:rPr lang="ru-RU" sz="2800" b="1" dirty="0"/>
              <a:t/>
            </a:r>
            <a:br>
              <a:rPr lang="ru-RU" sz="2800" b="1" dirty="0"/>
            </a:br>
            <a:r>
              <a:rPr lang="ru-RU" sz="3200" b="1" dirty="0"/>
              <a:t> </a:t>
            </a:r>
            <a:r>
              <a:rPr lang="ru-RU" sz="3200" dirty="0"/>
              <a:t/>
            </a:r>
            <a:br>
              <a:rPr lang="ru-RU" sz="3200" dirty="0"/>
            </a:br>
            <a:r>
              <a:rPr lang="ru-RU" sz="3600" b="1" dirty="0"/>
              <a:t> </a:t>
            </a:r>
            <a:br>
              <a:rPr lang="ru-RU" sz="3600" b="1" dirty="0"/>
            </a:br>
            <a:endParaRPr lang="ru-RU" sz="3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80528"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p:txBody>
          <a:bodyPr>
            <a:normAutofit fontScale="90000"/>
          </a:bodyPr>
          <a:lstStyle/>
          <a:p>
            <a:r>
              <a:rPr lang="ru-RU" sz="3600" dirty="0"/>
              <a:t> </a:t>
            </a:r>
            <a:br>
              <a:rPr lang="ru-RU" sz="3600" dirty="0"/>
            </a:br>
            <a:r>
              <a:rPr lang="ru-RU" b="1" dirty="0"/>
              <a:t>Специальные упражнения</a:t>
            </a:r>
            <a:r>
              <a:rPr lang="ru-RU" sz="2800" b="1" dirty="0"/>
              <a:t/>
            </a:r>
            <a:br>
              <a:rPr lang="ru-RU" sz="2800" b="1" dirty="0"/>
            </a:br>
            <a:r>
              <a:rPr lang="ru-RU" sz="3200" b="1" dirty="0"/>
              <a:t> </a:t>
            </a:r>
            <a:r>
              <a:rPr lang="ru-RU" sz="3200" dirty="0"/>
              <a:t/>
            </a:r>
            <a:br>
              <a:rPr lang="ru-RU" sz="3200" dirty="0"/>
            </a:br>
            <a:r>
              <a:rPr lang="ru-RU" sz="3600" b="1" dirty="0"/>
              <a:t> </a:t>
            </a:r>
            <a:br>
              <a:rPr lang="ru-RU" sz="3600" b="1" dirty="0"/>
            </a:br>
            <a:endParaRPr lang="ru-RU" sz="36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80528"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p:txBody>
          <a:bodyPr>
            <a:normAutofit fontScale="90000"/>
          </a:bodyPr>
          <a:lstStyle/>
          <a:p>
            <a:r>
              <a:rPr lang="ru-RU" sz="3600" dirty="0"/>
              <a:t> </a:t>
            </a:r>
            <a:br>
              <a:rPr lang="ru-RU" sz="3600" dirty="0"/>
            </a:br>
            <a:r>
              <a:rPr lang="ru-RU" sz="2800" dirty="0"/>
              <a:t/>
            </a:r>
            <a:br>
              <a:rPr lang="ru-RU" sz="2800" dirty="0"/>
            </a:br>
            <a:r>
              <a:rPr lang="ru-RU" sz="3200" dirty="0"/>
              <a:t> </a:t>
            </a:r>
            <a:r>
              <a:rPr lang="ru-RU" sz="4000" b="1" dirty="0"/>
              <a:t> Составление «бестолкового словаря».</a:t>
            </a:r>
            <a:br>
              <a:rPr lang="ru-RU" sz="4000" b="1" dirty="0"/>
            </a:br>
            <a:r>
              <a:rPr lang="ru-RU" sz="3200" i="1" dirty="0"/>
              <a:t>Любопытный – пытать любого.</a:t>
            </a:r>
            <a:r>
              <a:rPr lang="ru-RU" sz="3200" dirty="0"/>
              <a:t/>
            </a:r>
            <a:br>
              <a:rPr lang="ru-RU" sz="3200" dirty="0"/>
            </a:br>
            <a:r>
              <a:rPr lang="ru-RU" sz="3200" i="1" dirty="0"/>
              <a:t>        Горизонт – горящий зонтик. </a:t>
            </a:r>
            <a:r>
              <a:rPr lang="ru-RU" sz="3600" b="1" dirty="0"/>
              <a:t> </a:t>
            </a:r>
            <a:br>
              <a:rPr lang="ru-RU" sz="3600" b="1" dirty="0"/>
            </a:br>
            <a:endParaRPr lang="ru-RU" sz="36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0" y="-243408"/>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pPr lvl="0"/>
            <a:r>
              <a:rPr lang="ru-RU" sz="2800" dirty="0"/>
              <a:t/>
            </a:r>
            <a:br>
              <a:rPr lang="ru-RU" sz="2800" dirty="0"/>
            </a:br>
            <a:r>
              <a:rPr lang="ru-RU" sz="3600" b="1" dirty="0">
                <a:solidFill>
                  <a:srgbClr val="002060"/>
                </a:solidFill>
              </a:rPr>
              <a:t>Рассказ по алфавиту. </a:t>
            </a:r>
            <a:r>
              <a:rPr lang="ru-RU" sz="2400" dirty="0"/>
              <a:t/>
            </a:r>
            <a:br>
              <a:rPr lang="ru-RU" sz="2400" dirty="0"/>
            </a:br>
            <a:r>
              <a:rPr lang="ru-RU" sz="2400" dirty="0"/>
              <a:t> </a:t>
            </a:r>
            <a:br>
              <a:rPr lang="ru-RU" sz="2400" dirty="0"/>
            </a:br>
            <a:r>
              <a:rPr lang="ru-RU" sz="3600" b="1" dirty="0"/>
              <a:t>   </a:t>
            </a:r>
            <a:r>
              <a:rPr lang="ru-RU" sz="3600" b="1" dirty="0">
                <a:solidFill>
                  <a:srgbClr val="FF0000"/>
                </a:solidFill>
              </a:rPr>
              <a:t>А</a:t>
            </a:r>
            <a:r>
              <a:rPr lang="ru-RU" sz="3600" b="1" dirty="0"/>
              <a:t>нна </a:t>
            </a:r>
            <a:r>
              <a:rPr lang="ru-RU" sz="3600" b="1" dirty="0">
                <a:solidFill>
                  <a:srgbClr val="FF0000"/>
                </a:solidFill>
              </a:rPr>
              <a:t>б</a:t>
            </a:r>
            <a:r>
              <a:rPr lang="ru-RU" sz="3600" b="1" dirty="0"/>
              <a:t>ыла </a:t>
            </a:r>
            <a:r>
              <a:rPr lang="ru-RU" sz="3600" b="1" dirty="0">
                <a:solidFill>
                  <a:srgbClr val="FF0000"/>
                </a:solidFill>
              </a:rPr>
              <a:t>в</a:t>
            </a:r>
            <a:r>
              <a:rPr lang="ru-RU" sz="3600" b="1" dirty="0"/>
              <a:t>еличавой</a:t>
            </a:r>
            <a:r>
              <a:rPr lang="ru-RU" sz="3600" b="1" dirty="0">
                <a:solidFill>
                  <a:srgbClr val="FF0000"/>
                </a:solidFill>
              </a:rPr>
              <a:t>, г</a:t>
            </a:r>
            <a:r>
              <a:rPr lang="ru-RU" sz="3600" b="1" dirty="0"/>
              <a:t>ордой </a:t>
            </a:r>
            <a:r>
              <a:rPr lang="ru-RU" sz="3600" b="1" dirty="0">
                <a:solidFill>
                  <a:srgbClr val="FF0000"/>
                </a:solidFill>
              </a:rPr>
              <a:t>д</a:t>
            </a:r>
            <a:r>
              <a:rPr lang="ru-RU" sz="3600" b="1" dirty="0"/>
              <a:t>евушкой. </a:t>
            </a:r>
            <a:r>
              <a:rPr lang="ru-RU" sz="3600" b="1" dirty="0">
                <a:solidFill>
                  <a:srgbClr val="FF0000"/>
                </a:solidFill>
              </a:rPr>
              <a:t>Е</a:t>
            </a:r>
            <a:r>
              <a:rPr lang="ru-RU" sz="3600" b="1" dirty="0"/>
              <a:t>ё жениху </a:t>
            </a:r>
            <a:r>
              <a:rPr lang="ru-RU" sz="3600" b="1" dirty="0">
                <a:solidFill>
                  <a:srgbClr val="FF0000"/>
                </a:solidFill>
              </a:rPr>
              <a:t>з</a:t>
            </a:r>
            <a:r>
              <a:rPr lang="ru-RU" sz="3600" b="1" dirty="0"/>
              <a:t>авидовали </a:t>
            </a:r>
            <a:r>
              <a:rPr lang="ru-RU" sz="3600" b="1" dirty="0">
                <a:solidFill>
                  <a:srgbClr val="FF0000"/>
                </a:solidFill>
              </a:rPr>
              <a:t>и</a:t>
            </a:r>
            <a:r>
              <a:rPr lang="ru-RU" sz="3600" b="1" dirty="0"/>
              <a:t>ноземные </a:t>
            </a:r>
            <a:r>
              <a:rPr lang="ru-RU" sz="3600" b="1" dirty="0">
                <a:solidFill>
                  <a:srgbClr val="FF0000"/>
                </a:solidFill>
              </a:rPr>
              <a:t>й</a:t>
            </a:r>
            <a:r>
              <a:rPr lang="ru-RU" sz="3600" b="1" dirty="0"/>
              <a:t>оркширские </a:t>
            </a:r>
            <a:r>
              <a:rPr lang="ru-RU" sz="3600" b="1" dirty="0">
                <a:solidFill>
                  <a:srgbClr val="FF0000"/>
                </a:solidFill>
              </a:rPr>
              <a:t>к</a:t>
            </a:r>
            <a:r>
              <a:rPr lang="ru-RU" sz="3600" b="1" dirty="0"/>
              <a:t>расавцы. </a:t>
            </a:r>
            <a:r>
              <a:rPr lang="ru-RU" sz="3600" b="1" dirty="0">
                <a:solidFill>
                  <a:srgbClr val="FF0000"/>
                </a:solidFill>
              </a:rPr>
              <a:t>Л</a:t>
            </a:r>
            <a:r>
              <a:rPr lang="ru-RU" sz="3600" b="1" dirty="0"/>
              <a:t>юди </a:t>
            </a:r>
            <a:r>
              <a:rPr lang="ru-RU" sz="3600" b="1" dirty="0">
                <a:solidFill>
                  <a:srgbClr val="FF0000"/>
                </a:solidFill>
              </a:rPr>
              <a:t>м</a:t>
            </a:r>
            <a:r>
              <a:rPr lang="ru-RU" sz="3600" b="1" dirty="0"/>
              <a:t>имо </a:t>
            </a:r>
            <a:r>
              <a:rPr lang="ru-RU" sz="3600" b="1" dirty="0">
                <a:solidFill>
                  <a:srgbClr val="FF0000"/>
                </a:solidFill>
              </a:rPr>
              <a:t>н</a:t>
            </a:r>
            <a:r>
              <a:rPr lang="ru-RU" sz="3600" b="1" dirty="0"/>
              <a:t>её, </a:t>
            </a:r>
            <a:r>
              <a:rPr lang="ru-RU" sz="3600" b="1" dirty="0">
                <a:solidFill>
                  <a:srgbClr val="FF0000"/>
                </a:solidFill>
              </a:rPr>
              <a:t>о</a:t>
            </a:r>
            <a:r>
              <a:rPr lang="ru-RU" sz="3600" b="1" dirty="0"/>
              <a:t>борачиваясь, </a:t>
            </a:r>
            <a:r>
              <a:rPr lang="ru-RU" sz="3600" b="1" dirty="0">
                <a:solidFill>
                  <a:srgbClr val="FF0000"/>
                </a:solidFill>
              </a:rPr>
              <a:t>п</a:t>
            </a:r>
            <a:r>
              <a:rPr lang="ru-RU" sz="3600" b="1" dirty="0"/>
              <a:t>роходили. </a:t>
            </a:r>
            <a:r>
              <a:rPr lang="ru-RU" sz="3600" b="1" dirty="0">
                <a:solidFill>
                  <a:srgbClr val="FF0000"/>
                </a:solidFill>
              </a:rPr>
              <a:t>Р</a:t>
            </a:r>
            <a:r>
              <a:rPr lang="ru-RU" sz="3600" b="1" dirty="0"/>
              <a:t>ядом </a:t>
            </a:r>
            <a:r>
              <a:rPr lang="ru-RU" sz="3600" b="1" dirty="0">
                <a:solidFill>
                  <a:srgbClr val="FF0000"/>
                </a:solidFill>
              </a:rPr>
              <a:t>с </a:t>
            </a:r>
            <a:r>
              <a:rPr lang="ru-RU" sz="3600" b="1" dirty="0"/>
              <a:t>такой </a:t>
            </a:r>
            <a:r>
              <a:rPr lang="ru-RU" sz="3600" b="1" dirty="0">
                <a:solidFill>
                  <a:srgbClr val="FF0000"/>
                </a:solidFill>
              </a:rPr>
              <a:t>у</a:t>
            </a:r>
            <a:r>
              <a:rPr lang="ru-RU" sz="3600" b="1" dirty="0"/>
              <a:t>хоженной, </a:t>
            </a:r>
            <a:r>
              <a:rPr lang="ru-RU" sz="3600" b="1" dirty="0">
                <a:solidFill>
                  <a:srgbClr val="FF0000"/>
                </a:solidFill>
              </a:rPr>
              <a:t>ф</a:t>
            </a:r>
            <a:r>
              <a:rPr lang="ru-RU" sz="3600" b="1" dirty="0"/>
              <a:t>антастически </a:t>
            </a:r>
            <a:r>
              <a:rPr lang="ru-RU" sz="3600" b="1" dirty="0">
                <a:solidFill>
                  <a:srgbClr val="FF0000"/>
                </a:solidFill>
              </a:rPr>
              <a:t>х</a:t>
            </a:r>
            <a:r>
              <a:rPr lang="ru-RU" sz="3600" b="1" dirty="0"/>
              <a:t>орошенькой </a:t>
            </a:r>
            <a:r>
              <a:rPr lang="ru-RU" sz="3600" b="1" dirty="0">
                <a:solidFill>
                  <a:srgbClr val="FF0000"/>
                </a:solidFill>
              </a:rPr>
              <a:t>ц</a:t>
            </a:r>
            <a:r>
              <a:rPr lang="ru-RU" sz="3600" b="1" dirty="0"/>
              <a:t>аревной </a:t>
            </a:r>
            <a:r>
              <a:rPr lang="ru-RU" sz="3600" b="1" dirty="0">
                <a:solidFill>
                  <a:srgbClr val="FF0000"/>
                </a:solidFill>
              </a:rPr>
              <a:t>ч</a:t>
            </a:r>
            <a:r>
              <a:rPr lang="ru-RU" sz="3600" b="1" dirty="0"/>
              <a:t>увствуешь </a:t>
            </a:r>
            <a:r>
              <a:rPr lang="ru-RU" sz="3600" b="1" dirty="0">
                <a:solidFill>
                  <a:srgbClr val="FF0000"/>
                </a:solidFill>
              </a:rPr>
              <a:t>ш</a:t>
            </a:r>
            <a:r>
              <a:rPr lang="ru-RU" sz="3600" b="1" dirty="0"/>
              <a:t>ироту, </a:t>
            </a:r>
            <a:r>
              <a:rPr lang="ru-RU" sz="3600" b="1" dirty="0">
                <a:solidFill>
                  <a:srgbClr val="FF0000"/>
                </a:solidFill>
              </a:rPr>
              <a:t>щ</a:t>
            </a:r>
            <a:r>
              <a:rPr lang="ru-RU" sz="3600" b="1" dirty="0"/>
              <a:t>ёдрость </a:t>
            </a:r>
            <a:r>
              <a:rPr lang="ru-RU" sz="3600" b="1" dirty="0">
                <a:solidFill>
                  <a:srgbClr val="FF0000"/>
                </a:solidFill>
              </a:rPr>
              <a:t>э</a:t>
            </a:r>
            <a:r>
              <a:rPr lang="ru-RU" sz="3600" b="1" dirty="0"/>
              <a:t>той </a:t>
            </a:r>
            <a:r>
              <a:rPr lang="ru-RU" sz="3600" b="1" dirty="0">
                <a:solidFill>
                  <a:srgbClr val="FF0000"/>
                </a:solidFill>
              </a:rPr>
              <a:t>ю</a:t>
            </a:r>
            <a:r>
              <a:rPr lang="ru-RU" sz="3600" b="1" dirty="0"/>
              <a:t>ной </a:t>
            </a:r>
            <a:r>
              <a:rPr lang="ru-RU" sz="3600" b="1" dirty="0">
                <a:solidFill>
                  <a:srgbClr val="FF0000"/>
                </a:solidFill>
              </a:rPr>
              <a:t>я</a:t>
            </a:r>
            <a:r>
              <a:rPr lang="ru-RU" sz="3600" b="1" dirty="0"/>
              <a:t>годки. </a:t>
            </a:r>
            <a:br>
              <a:rPr lang="ru-RU" sz="3600" b="1" dirty="0"/>
            </a:br>
            <a:r>
              <a:rPr lang="ru-RU" sz="3600" b="1" i="1" dirty="0"/>
              <a:t> </a:t>
            </a:r>
            <a:r>
              <a:rPr lang="ru-RU" sz="3600" dirty="0"/>
              <a:t/>
            </a:r>
            <a:br>
              <a:rPr lang="ru-RU" sz="3600" dirty="0"/>
            </a:br>
            <a:r>
              <a:rPr lang="ru-RU" sz="3600" b="1" dirty="0"/>
              <a:t/>
            </a:r>
            <a:br>
              <a:rPr lang="ru-RU" sz="3600" b="1" dirty="0"/>
            </a:br>
            <a:endParaRPr lang="ru-RU" sz="36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0" y="-387424"/>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pPr lvl="0"/>
            <a:r>
              <a:rPr lang="ru-RU" sz="2800" dirty="0"/>
              <a:t/>
            </a:r>
            <a:br>
              <a:rPr lang="ru-RU" sz="2800" dirty="0"/>
            </a:br>
            <a:r>
              <a:rPr lang="ru-RU" sz="2400" dirty="0"/>
              <a:t/>
            </a:r>
            <a:br>
              <a:rPr lang="ru-RU" sz="2400" dirty="0"/>
            </a:br>
            <a:r>
              <a:rPr lang="ru-RU" sz="2400" dirty="0">
                <a:solidFill>
                  <a:srgbClr val="002060"/>
                </a:solidFill>
              </a:rPr>
              <a:t>-</a:t>
            </a:r>
            <a:r>
              <a:rPr lang="ru-RU" sz="2800" b="1" i="1" dirty="0">
                <a:solidFill>
                  <a:srgbClr val="002060"/>
                </a:solidFill>
              </a:rPr>
              <a:t> </a:t>
            </a:r>
            <a:r>
              <a:rPr lang="ru-RU" sz="2400" b="1" dirty="0">
                <a:solidFill>
                  <a:srgbClr val="002060"/>
                </a:solidFill>
              </a:rPr>
              <a:t>Придумать стихотворение на одну рифму</a:t>
            </a:r>
            <a:br>
              <a:rPr lang="ru-RU" sz="2400" b="1" dirty="0">
                <a:solidFill>
                  <a:srgbClr val="002060"/>
                </a:solidFill>
              </a:rPr>
            </a:br>
            <a:r>
              <a:rPr lang="ru-RU" sz="2400" b="1" dirty="0">
                <a:solidFill>
                  <a:srgbClr val="002060"/>
                </a:solidFill>
              </a:rPr>
              <a:t>-</a:t>
            </a:r>
            <a:r>
              <a:rPr lang="ru-RU" sz="2700" b="1" dirty="0">
                <a:solidFill>
                  <a:srgbClr val="002060"/>
                </a:solidFill>
              </a:rPr>
              <a:t>Создание акростихов.</a:t>
            </a:r>
            <a:r>
              <a:rPr lang="ru-RU" sz="2700" b="1" dirty="0"/>
              <a:t/>
            </a:r>
            <a:br>
              <a:rPr lang="ru-RU" sz="2700" b="1" dirty="0"/>
            </a:br>
            <a:r>
              <a:rPr lang="ru-RU" sz="2700" b="1" i="1" dirty="0"/>
              <a:t> </a:t>
            </a:r>
            <a:r>
              <a:rPr lang="ru-RU" sz="2000" dirty="0"/>
              <a:t/>
            </a:r>
            <a:br>
              <a:rPr lang="ru-RU" sz="2000" dirty="0"/>
            </a:br>
            <a:r>
              <a:rPr lang="ru-RU" sz="2700" b="1" dirty="0">
                <a:solidFill>
                  <a:srgbClr val="FF0000"/>
                </a:solidFill>
              </a:rPr>
              <a:t>              </a:t>
            </a:r>
            <a:r>
              <a:rPr lang="ru-RU" sz="2700" b="1" i="1" dirty="0">
                <a:solidFill>
                  <a:srgbClr val="FF0000"/>
                </a:solidFill>
              </a:rPr>
              <a:t>С</a:t>
            </a:r>
            <a:r>
              <a:rPr lang="ru-RU" sz="2700" b="1" i="1" dirty="0"/>
              <a:t>амый лучший из друзей – это пёсик Колизей.</a:t>
            </a:r>
            <a:r>
              <a:rPr lang="ru-RU" sz="2700" b="1" dirty="0"/>
              <a:t/>
            </a:r>
            <a:br>
              <a:rPr lang="ru-RU" sz="2700" b="1" dirty="0"/>
            </a:br>
            <a:r>
              <a:rPr lang="ru-RU" sz="2700" b="1" i="1" dirty="0">
                <a:solidFill>
                  <a:srgbClr val="FF0000"/>
                </a:solidFill>
              </a:rPr>
              <a:t>А </a:t>
            </a:r>
            <a:r>
              <a:rPr lang="ru-RU" sz="2700" b="1" i="1" dirty="0"/>
              <a:t>как с ним играть прекрасно! Можно</a:t>
            </a:r>
            <a:r>
              <a:rPr lang="ru-RU" sz="2700" b="1" dirty="0"/>
              <a:t/>
            </a:r>
            <a:br>
              <a:rPr lang="ru-RU" sz="2700" b="1" dirty="0"/>
            </a:br>
            <a:r>
              <a:rPr lang="ru-RU" sz="2700" b="1" dirty="0"/>
              <a:t>               </a:t>
            </a:r>
            <a:r>
              <a:rPr lang="ru-RU" sz="2700" b="1" i="1" dirty="0">
                <a:solidFill>
                  <a:srgbClr val="FF0000"/>
                </a:solidFill>
              </a:rPr>
              <a:t>Ш</a:t>
            </a:r>
            <a:r>
              <a:rPr lang="ru-RU" sz="2700" b="1" i="1" dirty="0"/>
              <a:t>ляпу деда взять, чтобы в воздух запускать.</a:t>
            </a:r>
            <a:r>
              <a:rPr lang="ru-RU" sz="2700" b="1" dirty="0"/>
              <a:t/>
            </a:r>
            <a:br>
              <a:rPr lang="ru-RU" sz="2700" b="1" dirty="0"/>
            </a:br>
            <a:r>
              <a:rPr lang="ru-RU" sz="2700" b="1" dirty="0">
                <a:solidFill>
                  <a:srgbClr val="FF0000"/>
                </a:solidFill>
              </a:rPr>
              <a:t>                </a:t>
            </a:r>
            <a:r>
              <a:rPr lang="ru-RU" sz="2700" b="1" i="1" dirty="0">
                <a:solidFill>
                  <a:srgbClr val="FF0000"/>
                </a:solidFill>
              </a:rPr>
              <a:t>А </a:t>
            </a:r>
            <a:r>
              <a:rPr lang="ru-RU" sz="2700" b="1" i="1" dirty="0"/>
              <a:t>как шляпу запускают, Колизей её хватает и </a:t>
            </a:r>
            <a:r>
              <a:rPr lang="ru-RU" sz="2700" b="1" dirty="0"/>
              <a:t/>
            </a:r>
            <a:br>
              <a:rPr lang="ru-RU" sz="2700" b="1" dirty="0"/>
            </a:br>
            <a:r>
              <a:rPr lang="ru-RU" sz="2700" b="1" i="1" dirty="0"/>
              <a:t>                                             на  части разрывает</a:t>
            </a:r>
            <a:r>
              <a:rPr lang="ru-RU" sz="2700" b="1" dirty="0"/>
              <a:t/>
            </a:r>
            <a:br>
              <a:rPr lang="ru-RU" sz="2700" b="1" dirty="0"/>
            </a:br>
            <a:r>
              <a:rPr lang="ru-RU" sz="2800" dirty="0"/>
              <a:t/>
            </a:r>
            <a:br>
              <a:rPr lang="ru-RU" sz="2800" dirty="0"/>
            </a:br>
            <a:r>
              <a:rPr lang="ru-RU" sz="3600" b="1" dirty="0"/>
              <a:t/>
            </a:r>
            <a:br>
              <a:rPr lang="ru-RU" sz="3600" b="1" dirty="0"/>
            </a:br>
            <a:endParaRPr lang="ru-RU" sz="36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323528" y="-243408"/>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36584" y="3859006"/>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pPr lvl="0"/>
            <a:r>
              <a:rPr lang="ru-RU" sz="2800" dirty="0"/>
              <a:t/>
            </a:r>
            <a:br>
              <a:rPr lang="ru-RU" sz="2800" dirty="0"/>
            </a:br>
            <a:r>
              <a:rPr lang="ru-RU" sz="3100" b="1" dirty="0"/>
              <a:t>Составление «бестолкового словаря».</a:t>
            </a:r>
            <a:br>
              <a:rPr lang="ru-RU" sz="3100" b="1" dirty="0"/>
            </a:br>
            <a:r>
              <a:rPr lang="ru-RU" sz="2400" i="1" dirty="0"/>
              <a:t>Любопытный – пытать любого.</a:t>
            </a:r>
            <a:r>
              <a:rPr lang="ru-RU" sz="2400" dirty="0"/>
              <a:t/>
            </a:r>
            <a:br>
              <a:rPr lang="ru-RU" sz="2400" dirty="0"/>
            </a:br>
            <a:r>
              <a:rPr lang="ru-RU" sz="2400" i="1" dirty="0"/>
              <a:t>        Горизонт – горящий зонтик.</a:t>
            </a:r>
            <a:r>
              <a:rPr lang="ru-RU" sz="2400" dirty="0"/>
              <a:t/>
            </a:r>
            <a:br>
              <a:rPr lang="ru-RU" sz="2400" dirty="0"/>
            </a:br>
            <a:r>
              <a:rPr lang="ru-RU" sz="2400" dirty="0"/>
              <a:t>-</a:t>
            </a:r>
            <a:endParaRPr lang="ru-RU" sz="36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0" y="18864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r>
              <a:rPr lang="ru-RU" sz="2800" dirty="0"/>
              <a:t/>
            </a:r>
            <a:br>
              <a:rPr lang="ru-RU" sz="2800" dirty="0"/>
            </a:br>
            <a:r>
              <a:rPr lang="ru-RU" sz="3600" i="1" dirty="0"/>
              <a:t> </a:t>
            </a:r>
            <a:r>
              <a:rPr lang="ru-RU" sz="3600" dirty="0"/>
              <a:t/>
            </a:r>
            <a:br>
              <a:rPr lang="ru-RU" sz="3600" dirty="0"/>
            </a:br>
            <a:r>
              <a:rPr lang="ru-RU" sz="4000" b="1" dirty="0">
                <a:solidFill>
                  <a:srgbClr val="7030A0"/>
                </a:solidFill>
              </a:rPr>
              <a:t>Придумывание загадок, небылиц.</a:t>
            </a:r>
            <a:br>
              <a:rPr lang="ru-RU" sz="4000" b="1" dirty="0">
                <a:solidFill>
                  <a:srgbClr val="7030A0"/>
                </a:solidFill>
              </a:rPr>
            </a:br>
            <a:r>
              <a:rPr lang="ru-RU" sz="3600" b="1" i="1" dirty="0"/>
              <a:t>На горе стоит село.</a:t>
            </a:r>
            <a:r>
              <a:rPr lang="ru-RU" sz="3600" b="1" dirty="0"/>
              <a:t/>
            </a:r>
            <a:br>
              <a:rPr lang="ru-RU" sz="3600" b="1" dirty="0"/>
            </a:br>
            <a:r>
              <a:rPr lang="ru-RU" sz="3600" b="1" i="1" dirty="0"/>
              <a:t>В том селенье весело.</a:t>
            </a:r>
            <a:r>
              <a:rPr lang="ru-RU" sz="3600" b="1" dirty="0"/>
              <a:t/>
            </a:r>
            <a:br>
              <a:rPr lang="ru-RU" sz="3600" b="1" dirty="0"/>
            </a:br>
            <a:r>
              <a:rPr lang="ru-RU" sz="3600" b="1" i="1" dirty="0"/>
              <a:t>Там мышей собака ловит,</a:t>
            </a:r>
            <a:r>
              <a:rPr lang="ru-RU" sz="3600" b="1" dirty="0"/>
              <a:t/>
            </a:r>
            <a:br>
              <a:rPr lang="ru-RU" sz="3600" b="1" dirty="0"/>
            </a:br>
            <a:r>
              <a:rPr lang="ru-RU" sz="3600" b="1" i="1" dirty="0"/>
              <a:t>А потом идёт, готовит.</a:t>
            </a:r>
            <a:r>
              <a:rPr lang="ru-RU" sz="3600" dirty="0"/>
              <a:t/>
            </a:r>
            <a:br>
              <a:rPr lang="ru-RU" sz="3600" dirty="0"/>
            </a:br>
            <a:endParaRPr lang="ru-RU" sz="36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pPr lvl="0"/>
            <a:r>
              <a:rPr lang="ru-RU" sz="2800" dirty="0"/>
              <a:t/>
            </a:r>
            <a:br>
              <a:rPr lang="ru-RU" sz="2800" dirty="0"/>
            </a:br>
            <a:r>
              <a:rPr lang="ru-RU" sz="2200" b="1" dirty="0"/>
              <a:t>Расшифруйте слова. Исключите лишнее слово из каждого столбца.</a:t>
            </a:r>
            <a:r>
              <a:rPr lang="ru-RU" sz="3200" dirty="0"/>
              <a:t/>
            </a:r>
            <a:br>
              <a:rPr lang="ru-RU" sz="3200" dirty="0"/>
            </a:br>
            <a:r>
              <a:rPr lang="ru-RU" sz="2700" b="1" i="1" dirty="0" err="1"/>
              <a:t>Каточ</a:t>
            </a:r>
            <a:r>
              <a:rPr lang="ru-RU" sz="2700" b="1" dirty="0"/>
              <a:t/>
            </a:r>
            <a:br>
              <a:rPr lang="ru-RU" sz="2700" b="1" dirty="0"/>
            </a:br>
            <a:r>
              <a:rPr lang="ru-RU" sz="2700" b="1" i="1" dirty="0" err="1"/>
              <a:t>Чывыкак</a:t>
            </a:r>
            <a:r>
              <a:rPr lang="ru-RU" sz="2700" b="1" dirty="0"/>
              <a:t/>
            </a:r>
            <a:br>
              <a:rPr lang="ru-RU" sz="2700" b="1" dirty="0"/>
            </a:br>
            <a:r>
              <a:rPr lang="ru-RU" sz="2700" b="1" i="1" dirty="0" err="1"/>
              <a:t>Тазаяпа</a:t>
            </a:r>
            <a:r>
              <a:rPr lang="ru-RU" sz="2700" b="1" dirty="0"/>
              <a:t/>
            </a:r>
            <a:br>
              <a:rPr lang="ru-RU" sz="2700" b="1" dirty="0"/>
            </a:br>
            <a:r>
              <a:rPr lang="ru-RU" sz="2700" b="1" i="1" dirty="0" err="1"/>
              <a:t>Кибокс</a:t>
            </a:r>
            <a:r>
              <a:rPr lang="ru-RU" sz="2700" b="1" dirty="0"/>
              <a:t/>
            </a:r>
            <a:br>
              <a:rPr lang="ru-RU" sz="2700" b="1" dirty="0"/>
            </a:br>
            <a:r>
              <a:rPr lang="ru-RU" sz="2700" b="1" i="1" dirty="0" err="1"/>
              <a:t>Пашкак</a:t>
            </a:r>
            <a:r>
              <a:rPr lang="ru-RU" sz="2700" b="1" i="1" dirty="0"/>
              <a:t/>
            </a:r>
            <a:br>
              <a:rPr lang="ru-RU" sz="2700" b="1" i="1" dirty="0"/>
            </a:br>
            <a:r>
              <a:rPr lang="ru-RU" sz="2700" dirty="0"/>
              <a:t/>
            </a:r>
            <a:br>
              <a:rPr lang="ru-RU" sz="2700" dirty="0"/>
            </a:br>
            <a:r>
              <a:rPr lang="ru-RU" sz="2700" b="1" i="1" dirty="0">
                <a:solidFill>
                  <a:srgbClr val="7030A0"/>
                </a:solidFill>
              </a:rPr>
              <a:t>Точка</a:t>
            </a:r>
            <a:r>
              <a:rPr lang="ru-RU" sz="2700" b="1" dirty="0">
                <a:solidFill>
                  <a:srgbClr val="7030A0"/>
                </a:solidFill>
              </a:rPr>
              <a:t/>
            </a:r>
            <a:br>
              <a:rPr lang="ru-RU" sz="2700" b="1" dirty="0">
                <a:solidFill>
                  <a:srgbClr val="7030A0"/>
                </a:solidFill>
              </a:rPr>
            </a:br>
            <a:r>
              <a:rPr lang="ru-RU" sz="2700" b="1" i="1" dirty="0">
                <a:solidFill>
                  <a:srgbClr val="7030A0"/>
                </a:solidFill>
              </a:rPr>
              <a:t>Кавычки</a:t>
            </a:r>
            <a:r>
              <a:rPr lang="ru-RU" sz="2700" b="1" dirty="0">
                <a:solidFill>
                  <a:srgbClr val="7030A0"/>
                </a:solidFill>
              </a:rPr>
              <a:t/>
            </a:r>
            <a:br>
              <a:rPr lang="ru-RU" sz="2700" b="1" dirty="0">
                <a:solidFill>
                  <a:srgbClr val="7030A0"/>
                </a:solidFill>
              </a:rPr>
            </a:br>
            <a:r>
              <a:rPr lang="ru-RU" sz="2700" b="1" i="1" dirty="0">
                <a:solidFill>
                  <a:srgbClr val="7030A0"/>
                </a:solidFill>
              </a:rPr>
              <a:t>Запятая</a:t>
            </a:r>
            <a:r>
              <a:rPr lang="ru-RU" sz="2700" b="1" dirty="0">
                <a:solidFill>
                  <a:srgbClr val="7030A0"/>
                </a:solidFill>
              </a:rPr>
              <a:t/>
            </a:r>
            <a:br>
              <a:rPr lang="ru-RU" sz="2700" b="1" dirty="0">
                <a:solidFill>
                  <a:srgbClr val="7030A0"/>
                </a:solidFill>
              </a:rPr>
            </a:br>
            <a:r>
              <a:rPr lang="ru-RU" sz="2700" b="1" i="1" dirty="0">
                <a:solidFill>
                  <a:srgbClr val="7030A0"/>
                </a:solidFill>
              </a:rPr>
              <a:t>Скобки</a:t>
            </a:r>
            <a:r>
              <a:rPr lang="ru-RU" sz="2700" b="1" dirty="0">
                <a:solidFill>
                  <a:srgbClr val="7030A0"/>
                </a:solidFill>
              </a:rPr>
              <a:t/>
            </a:r>
            <a:br>
              <a:rPr lang="ru-RU" sz="2700" b="1" dirty="0">
                <a:solidFill>
                  <a:srgbClr val="7030A0"/>
                </a:solidFill>
              </a:rPr>
            </a:br>
            <a:r>
              <a:rPr lang="ru-RU" sz="2700" b="1" i="1" dirty="0">
                <a:solidFill>
                  <a:srgbClr val="7030A0"/>
                </a:solidFill>
              </a:rPr>
              <a:t>Шапка </a:t>
            </a:r>
            <a:r>
              <a:rPr lang="ru-RU" sz="2700" dirty="0"/>
              <a:t/>
            </a:r>
            <a:br>
              <a:rPr lang="ru-RU" sz="2700" dirty="0"/>
            </a:br>
            <a:r>
              <a:rPr lang="ru-RU" sz="2700" b="1" i="1" dirty="0"/>
              <a:t> </a:t>
            </a:r>
            <a:r>
              <a:rPr lang="ru-RU" sz="3100" dirty="0"/>
              <a:t/>
            </a:r>
            <a:br>
              <a:rPr lang="ru-RU" sz="3100" dirty="0"/>
            </a:br>
            <a:r>
              <a:rPr lang="ru-RU" sz="3100" i="1" dirty="0"/>
              <a:t> </a:t>
            </a:r>
            <a:r>
              <a:rPr lang="ru-RU" sz="3100" dirty="0"/>
              <a:t/>
            </a:r>
            <a:br>
              <a:rPr lang="ru-RU" sz="3100" dirty="0"/>
            </a:br>
            <a:endParaRPr lang="ru-RU" sz="31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r>
              <a:rPr lang="ru-RU" sz="2800" dirty="0"/>
              <a:t/>
            </a:r>
            <a:br>
              <a:rPr lang="ru-RU" sz="2800" dirty="0"/>
            </a:br>
            <a:r>
              <a:rPr lang="ru-RU" sz="3200" dirty="0"/>
              <a:t>  </a:t>
            </a:r>
            <a:r>
              <a:rPr lang="ru-RU" sz="3200" b="1" dirty="0"/>
              <a:t>Составьте предложения из слов,  логически не связанных между собой.</a:t>
            </a:r>
            <a:br>
              <a:rPr lang="ru-RU" sz="3200" b="1" dirty="0"/>
            </a:br>
            <a:r>
              <a:rPr lang="ru-RU" sz="3200" dirty="0"/>
              <a:t/>
            </a:r>
            <a:br>
              <a:rPr lang="ru-RU" sz="3200" dirty="0"/>
            </a:br>
            <a:r>
              <a:rPr lang="ru-RU" sz="3200" b="1" i="1" dirty="0">
                <a:solidFill>
                  <a:srgbClr val="7030A0"/>
                </a:solidFill>
              </a:rPr>
              <a:t>Компьютер, галактика, пчела;</a:t>
            </a:r>
            <a:r>
              <a:rPr lang="ru-RU" sz="3200" b="1" dirty="0">
                <a:solidFill>
                  <a:srgbClr val="7030A0"/>
                </a:solidFill>
              </a:rPr>
              <a:t/>
            </a:r>
            <a:br>
              <a:rPr lang="ru-RU" sz="3200" b="1" dirty="0">
                <a:solidFill>
                  <a:srgbClr val="7030A0"/>
                </a:solidFill>
              </a:rPr>
            </a:br>
            <a:r>
              <a:rPr lang="ru-RU" sz="3200" b="1" i="1" dirty="0">
                <a:solidFill>
                  <a:srgbClr val="7030A0"/>
                </a:solidFill>
              </a:rPr>
              <a:t>вечер, книга, стиль;</a:t>
            </a:r>
            <a:r>
              <a:rPr lang="ru-RU" sz="3200" b="1" dirty="0">
                <a:solidFill>
                  <a:srgbClr val="7030A0"/>
                </a:solidFill>
              </a:rPr>
              <a:t/>
            </a:r>
            <a:br>
              <a:rPr lang="ru-RU" sz="3200" b="1" dirty="0">
                <a:solidFill>
                  <a:srgbClr val="7030A0"/>
                </a:solidFill>
              </a:rPr>
            </a:br>
            <a:r>
              <a:rPr lang="ru-RU" sz="3200" b="1" i="1" dirty="0">
                <a:solidFill>
                  <a:srgbClr val="00B050"/>
                </a:solidFill>
              </a:rPr>
              <a:t>автомобиль, жираф, роль;</a:t>
            </a:r>
            <a:r>
              <a:rPr lang="ru-RU" sz="3200" b="1" dirty="0">
                <a:solidFill>
                  <a:srgbClr val="00B050"/>
                </a:solidFill>
              </a:rPr>
              <a:t/>
            </a:r>
            <a:br>
              <a:rPr lang="ru-RU" sz="3200" b="1" dirty="0">
                <a:solidFill>
                  <a:srgbClr val="00B050"/>
                </a:solidFill>
              </a:rPr>
            </a:br>
            <a:r>
              <a:rPr lang="ru-RU" sz="3200" b="1" i="1" dirty="0">
                <a:solidFill>
                  <a:srgbClr val="00B050"/>
                </a:solidFill>
              </a:rPr>
              <a:t>свет, космос, ветер.</a:t>
            </a:r>
            <a:r>
              <a:rPr lang="ru-RU" sz="3200" b="1" dirty="0">
                <a:solidFill>
                  <a:srgbClr val="7030A0"/>
                </a:solidFill>
              </a:rPr>
              <a:t/>
            </a:r>
            <a:br>
              <a:rPr lang="ru-RU" sz="3200" b="1" dirty="0">
                <a:solidFill>
                  <a:srgbClr val="7030A0"/>
                </a:solidFill>
              </a:rPr>
            </a:br>
            <a:r>
              <a:rPr lang="ru-RU" sz="3200" b="1" i="1" dirty="0">
                <a:solidFill>
                  <a:srgbClr val="7030A0"/>
                </a:solidFill>
              </a:rPr>
              <a:t> </a:t>
            </a:r>
            <a:r>
              <a:rPr lang="ru-RU" sz="3200" b="1" dirty="0">
                <a:solidFill>
                  <a:srgbClr val="7030A0"/>
                </a:solidFill>
              </a:rPr>
              <a:t/>
            </a:r>
            <a:br>
              <a:rPr lang="ru-RU" sz="3200" b="1" dirty="0">
                <a:solidFill>
                  <a:srgbClr val="7030A0"/>
                </a:solidFill>
              </a:rPr>
            </a:br>
            <a:endParaRPr lang="ru-RU" sz="3100" b="1" dirty="0">
              <a:solidFill>
                <a:srgbClr val="7030A0"/>
              </a:solidFill>
            </a:endParaRPr>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r>
              <a:rPr lang="ru-RU" sz="2800" dirty="0"/>
              <a:t/>
            </a:r>
            <a:br>
              <a:rPr lang="ru-RU" sz="2800" dirty="0"/>
            </a:br>
            <a:r>
              <a:rPr lang="ru-RU" sz="2800" b="1" dirty="0"/>
              <a:t> Придумай заглавия к рассказам. (Особенно эффективны в этом направлении маленькие рассказы Ф. Кривина. </a:t>
            </a:r>
            <a:endParaRPr lang="ru-RU" sz="31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1"/>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142844" y="285728"/>
            <a:ext cx="1228728" cy="926422"/>
          </a:xfrm>
          <a:prstGeom prst="rect">
            <a:avLst/>
          </a:prstGeom>
          <a:noFill/>
        </p:spPr>
      </p:pic>
      <p:sp>
        <p:nvSpPr>
          <p:cNvPr id="5" name="Заголовок 4"/>
          <p:cNvSpPr>
            <a:spLocks noGrp="1"/>
          </p:cNvSpPr>
          <p:nvPr>
            <p:ph type="ctrTitle"/>
          </p:nvPr>
        </p:nvSpPr>
        <p:spPr/>
        <p:txBody>
          <a:bodyPr>
            <a:normAutofit fontScale="90000"/>
          </a:bodyPr>
          <a:lstStyle/>
          <a:p>
            <a:r>
              <a:rPr lang="ru-RU" dirty="0"/>
              <a:t>«Чтобы выжила нация, индивид должен мыслить </a:t>
            </a:r>
            <a:r>
              <a:rPr lang="ru-RU" dirty="0" err="1"/>
              <a:t>креативно</a:t>
            </a:r>
            <a:r>
              <a:rPr lang="ru-RU" dirty="0"/>
              <a:t>» </a:t>
            </a:r>
            <a:br>
              <a:rPr lang="ru-RU" dirty="0"/>
            </a:br>
            <a:r>
              <a:rPr lang="ru-RU" dirty="0"/>
              <a:t>(Девиз Америки, 1964 год)</a:t>
            </a:r>
          </a:p>
        </p:txBody>
      </p:sp>
      <p:sp>
        <p:nvSpPr>
          <p:cNvPr id="9" name="Подзаголовок 8"/>
          <p:cNvSpPr>
            <a:spLocks noGrp="1"/>
          </p:cNvSpPr>
          <p:nvPr>
            <p:ph type="subTitle" idx="1"/>
          </p:nvPr>
        </p:nvSpPr>
        <p:spPr/>
        <p:txBody>
          <a:bodyPr/>
          <a:lstStyle/>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r>
              <a:rPr lang="ru-RU" sz="2800" dirty="0"/>
              <a:t/>
            </a:r>
            <a:br>
              <a:rPr lang="ru-RU" sz="2800" dirty="0"/>
            </a:br>
            <a:r>
              <a:rPr lang="ru-RU" sz="3200" b="1" i="1" dirty="0"/>
              <a:t> </a:t>
            </a:r>
            <a:r>
              <a:rPr lang="ru-RU" sz="3200" b="1" dirty="0"/>
              <a:t>Придумай рассказ </a:t>
            </a:r>
            <a:br>
              <a:rPr lang="ru-RU" sz="3200" b="1" dirty="0"/>
            </a:br>
            <a:r>
              <a:rPr lang="ru-RU" sz="3200" b="1" dirty="0"/>
              <a:t>по аналогии предыдущих «Необычно об обычном».</a:t>
            </a:r>
            <a:endParaRPr lang="ru-RU" sz="31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a:bodyPr>
          <a:lstStyle/>
          <a:p>
            <a:r>
              <a:rPr lang="ru-RU" sz="2800" dirty="0"/>
              <a:t/>
            </a:r>
            <a:br>
              <a:rPr lang="ru-RU" sz="2800" dirty="0"/>
            </a:br>
            <a:r>
              <a:rPr lang="ru-RU" sz="3200" b="1" dirty="0"/>
              <a:t>Расскажи другими словами</a:t>
            </a:r>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r>
              <a:rPr lang="ru-RU" sz="2800" dirty="0"/>
              <a:t/>
            </a:r>
            <a:br>
              <a:rPr lang="ru-RU" sz="2800" dirty="0"/>
            </a:br>
            <a:r>
              <a:rPr lang="ru-RU" sz="3200" b="1" dirty="0">
                <a:solidFill>
                  <a:srgbClr val="002060"/>
                </a:solidFill>
              </a:rPr>
              <a:t>Домашнее задание. </a:t>
            </a:r>
            <a:br>
              <a:rPr lang="ru-RU" sz="3200" b="1" dirty="0">
                <a:solidFill>
                  <a:srgbClr val="002060"/>
                </a:solidFill>
              </a:rPr>
            </a:br>
            <a:r>
              <a:rPr lang="ru-RU" sz="3200" b="1" dirty="0"/>
              <a:t>Переписать главу, тему или параграф учебника по-новому, т.е. написать свой авторский вариант. Используйте для этого дополнительную литературу.</a:t>
            </a:r>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r>
              <a:rPr lang="ru-RU" sz="2800" b="1" dirty="0">
                <a:solidFill>
                  <a:srgbClr val="002060"/>
                </a:solidFill>
              </a:rPr>
              <a:t>. Выведение  следствий. </a:t>
            </a:r>
            <a:r>
              <a:rPr lang="ru-RU" sz="3100" b="1" dirty="0"/>
              <a:t>Описать ситуации и придумать последствия. Например: «Что произойдет, если начнется дождь и будет лить не переставая?» </a:t>
            </a:r>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r>
              <a:rPr lang="ru-RU" sz="2800" b="1" dirty="0"/>
              <a:t>. </a:t>
            </a:r>
            <a:r>
              <a:rPr lang="ru-RU" sz="3200" b="1" dirty="0"/>
              <a:t>Придумай рассказ на одну букву. (Наиболее удачные из рассказов</a:t>
            </a:r>
            <a:r>
              <a:rPr lang="ru-RU" sz="3200" dirty="0"/>
              <a:t>.)</a:t>
            </a:r>
            <a:br>
              <a:rPr lang="ru-RU" sz="3200" dirty="0"/>
            </a:br>
            <a:r>
              <a:rPr lang="ru-RU" sz="3200" dirty="0"/>
              <a:t> </a:t>
            </a:r>
            <a:br>
              <a:rPr lang="ru-RU" sz="3200" dirty="0"/>
            </a:br>
            <a:r>
              <a:rPr lang="ru-RU" sz="3200" b="1" i="1" dirty="0"/>
              <a:t>     </a:t>
            </a:r>
            <a:r>
              <a:rPr lang="ru-RU" sz="3200" b="1" i="1" dirty="0">
                <a:solidFill>
                  <a:srgbClr val="FF0000"/>
                </a:solidFill>
              </a:rPr>
              <a:t>Д</a:t>
            </a:r>
            <a:r>
              <a:rPr lang="ru-RU" sz="3200" b="1" i="1" dirty="0"/>
              <a:t>ерево-</a:t>
            </a:r>
            <a:r>
              <a:rPr lang="ru-RU" sz="3200" b="1" i="1" dirty="0">
                <a:solidFill>
                  <a:srgbClr val="FF0000"/>
                </a:solidFill>
              </a:rPr>
              <a:t>д</a:t>
            </a:r>
            <a:r>
              <a:rPr lang="ru-RU" sz="3200" b="1" i="1" dirty="0"/>
              <a:t>олгожитель – </a:t>
            </a:r>
            <a:r>
              <a:rPr lang="ru-RU" sz="3200" b="1" i="1" dirty="0">
                <a:solidFill>
                  <a:srgbClr val="FF0000"/>
                </a:solidFill>
              </a:rPr>
              <a:t>д</a:t>
            </a:r>
            <a:r>
              <a:rPr lang="ru-RU" sz="3200" b="1" i="1" dirty="0"/>
              <a:t>ом </a:t>
            </a:r>
            <a:r>
              <a:rPr lang="ru-RU" sz="3200" b="1" i="1" dirty="0">
                <a:solidFill>
                  <a:srgbClr val="FF0000"/>
                </a:solidFill>
              </a:rPr>
              <a:t>д</a:t>
            </a:r>
            <a:r>
              <a:rPr lang="ru-RU" sz="3200" b="1" i="1" dirty="0"/>
              <a:t>ля </a:t>
            </a:r>
            <a:r>
              <a:rPr lang="ru-RU" sz="3200" b="1" i="1" dirty="0" err="1">
                <a:solidFill>
                  <a:srgbClr val="FF0000"/>
                </a:solidFill>
              </a:rPr>
              <a:t>д</a:t>
            </a:r>
            <a:r>
              <a:rPr lang="ru-RU" sz="3200" b="1" i="1" dirty="0" err="1"/>
              <a:t>ревоедов</a:t>
            </a:r>
            <a:r>
              <a:rPr lang="ru-RU" sz="3200" b="1" i="1" dirty="0"/>
              <a:t>, </a:t>
            </a:r>
            <a:r>
              <a:rPr lang="ru-RU" sz="3200" b="1" i="1" dirty="0">
                <a:solidFill>
                  <a:srgbClr val="FF0000"/>
                </a:solidFill>
              </a:rPr>
              <a:t>д</a:t>
            </a:r>
            <a:r>
              <a:rPr lang="ru-RU" sz="3200" b="1" i="1" dirty="0"/>
              <a:t>ятлы –  </a:t>
            </a:r>
            <a:r>
              <a:rPr lang="ru-RU" sz="3200" b="1" i="1" dirty="0">
                <a:solidFill>
                  <a:srgbClr val="FF0000"/>
                </a:solidFill>
              </a:rPr>
              <a:t>д</a:t>
            </a:r>
            <a:r>
              <a:rPr lang="ru-RU" sz="3200" b="1" i="1" dirty="0"/>
              <a:t>октора  </a:t>
            </a:r>
            <a:r>
              <a:rPr lang="ru-RU" sz="3200" b="1" i="1" dirty="0">
                <a:solidFill>
                  <a:srgbClr val="FF0000"/>
                </a:solidFill>
              </a:rPr>
              <a:t>д</a:t>
            </a:r>
            <a:r>
              <a:rPr lang="ru-RU" sz="3200" b="1" i="1" dirty="0"/>
              <a:t>еревьев. </a:t>
            </a:r>
            <a:r>
              <a:rPr lang="ru-RU" sz="3200" b="1" i="1" dirty="0">
                <a:solidFill>
                  <a:srgbClr val="FF0000"/>
                </a:solidFill>
              </a:rPr>
              <a:t>Д</a:t>
            </a:r>
            <a:r>
              <a:rPr lang="ru-RU" sz="3200" b="1" i="1" dirty="0"/>
              <a:t>олетит </a:t>
            </a:r>
            <a:r>
              <a:rPr lang="ru-RU" sz="3200" b="1" i="1" dirty="0">
                <a:solidFill>
                  <a:srgbClr val="FF0000"/>
                </a:solidFill>
              </a:rPr>
              <a:t>д</a:t>
            </a:r>
            <a:r>
              <a:rPr lang="ru-RU" sz="3200" b="1" i="1" dirty="0"/>
              <a:t>ятел </a:t>
            </a:r>
            <a:r>
              <a:rPr lang="ru-RU" sz="3200" b="1" i="1" dirty="0">
                <a:solidFill>
                  <a:srgbClr val="FF0000"/>
                </a:solidFill>
              </a:rPr>
              <a:t>д</a:t>
            </a:r>
            <a:r>
              <a:rPr lang="ru-RU" sz="3200" b="1" i="1" dirty="0"/>
              <a:t>о </a:t>
            </a:r>
            <a:r>
              <a:rPr lang="ru-RU" sz="3200" b="1" i="1" dirty="0">
                <a:solidFill>
                  <a:srgbClr val="FF0000"/>
                </a:solidFill>
              </a:rPr>
              <a:t>д</a:t>
            </a:r>
            <a:r>
              <a:rPr lang="ru-RU" sz="3200" b="1" i="1" dirty="0"/>
              <a:t>уба-</a:t>
            </a:r>
            <a:r>
              <a:rPr lang="ru-RU" sz="3200" b="1" i="1" dirty="0">
                <a:solidFill>
                  <a:srgbClr val="FF0000"/>
                </a:solidFill>
              </a:rPr>
              <a:t>д</a:t>
            </a:r>
            <a:r>
              <a:rPr lang="ru-RU" sz="3200" b="1" i="1" dirty="0"/>
              <a:t>олгожителя и долбит </a:t>
            </a:r>
            <a:r>
              <a:rPr lang="ru-RU" sz="3200" b="1" i="1" dirty="0" err="1"/>
              <a:t>долото-клювом</a:t>
            </a:r>
            <a:r>
              <a:rPr lang="ru-RU" sz="3200" b="1" i="1" dirty="0"/>
              <a:t>   древесные дома </a:t>
            </a:r>
            <a:r>
              <a:rPr lang="ru-RU" sz="3200" b="1" i="1" dirty="0" err="1"/>
              <a:t>древоедов</a:t>
            </a:r>
            <a:r>
              <a:rPr lang="ru-RU" sz="3200" b="1" i="1" dirty="0"/>
              <a:t>, достаёт долгоносиков, дарит  добро дереву. Дятел достаёт из дуба-долгожителя  до двухсот </a:t>
            </a:r>
            <a:r>
              <a:rPr lang="ru-RU" sz="3200" b="1" i="1" dirty="0" err="1"/>
              <a:t>древоедов</a:t>
            </a:r>
            <a:r>
              <a:rPr lang="ru-RU" sz="3200" b="1" i="1" dirty="0"/>
              <a:t> в день, а дерево даёт дом для    детёнышей  дятла. </a:t>
            </a:r>
            <a:r>
              <a:rPr lang="ru-RU" sz="3200" b="1" dirty="0"/>
              <a:t/>
            </a:r>
            <a:br>
              <a:rPr lang="ru-RU" sz="3200" b="1" dirty="0"/>
            </a:br>
            <a:r>
              <a:rPr lang="ru-RU" sz="3200" b="1" i="1" dirty="0"/>
              <a:t>     Доволен дуб – доволен дятел.</a:t>
            </a:r>
            <a:endParaRPr lang="ru-RU" sz="32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243408"/>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a:bodyPr>
          <a:lstStyle/>
          <a:p>
            <a:pPr lvl="0"/>
            <a:r>
              <a:rPr lang="ru-RU" sz="3200" b="1" dirty="0"/>
              <a:t>Придумай лингвистическую сказку. </a:t>
            </a:r>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243408"/>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pPr lvl="0"/>
            <a:r>
              <a:rPr lang="ru-RU" sz="3200" b="1" dirty="0"/>
              <a:t>. </a:t>
            </a:r>
            <a:r>
              <a:rPr lang="ru-RU" sz="3600" b="1" dirty="0"/>
              <a:t>Основные правила </a:t>
            </a:r>
            <a:br>
              <a:rPr lang="ru-RU" sz="3600" b="1" dirty="0"/>
            </a:br>
            <a:r>
              <a:rPr lang="ru-RU" sz="3600" b="1" dirty="0"/>
              <a:t>и приёмы </a:t>
            </a:r>
            <a:r>
              <a:rPr lang="ru-RU" sz="3600" b="1" dirty="0">
                <a:solidFill>
                  <a:srgbClr val="FF0000"/>
                </a:solidFill>
              </a:rPr>
              <a:t>«мозговой атаки»:</a:t>
            </a:r>
            <a:r>
              <a:rPr lang="ru-RU" sz="3200" dirty="0"/>
              <a:t/>
            </a:r>
            <a:br>
              <a:rPr lang="ru-RU" sz="3200" dirty="0"/>
            </a:br>
            <a:r>
              <a:rPr lang="ru-RU" sz="3200" b="1" dirty="0"/>
              <a:t>- формулировать проблему в основных терминах;</a:t>
            </a:r>
            <a:br>
              <a:rPr lang="ru-RU" sz="3200" b="1" dirty="0"/>
            </a:br>
            <a:r>
              <a:rPr lang="ru-RU" sz="3200" b="1" dirty="0"/>
              <a:t> - оказывать поддержку и поощрение;</a:t>
            </a:r>
            <a:br>
              <a:rPr lang="ru-RU" sz="3200" b="1" dirty="0"/>
            </a:br>
            <a:r>
              <a:rPr lang="ru-RU" sz="3200" b="1" dirty="0"/>
              <a:t> - действовать по самостоятельно составленному алгоритму;</a:t>
            </a:r>
            <a:br>
              <a:rPr lang="ru-RU" sz="3200" b="1" dirty="0"/>
            </a:br>
            <a:r>
              <a:rPr lang="ru-RU" sz="3200" b="1" dirty="0"/>
              <a:t> - осуществлять поиск нового способа действия;</a:t>
            </a:r>
            <a:br>
              <a:rPr lang="ru-RU" sz="3200" b="1" dirty="0"/>
            </a:br>
            <a:r>
              <a:rPr lang="ru-RU" sz="3200" b="1" dirty="0"/>
              <a:t> - выполнить задание несколькими способами. </a:t>
            </a:r>
            <a:br>
              <a:rPr lang="ru-RU" sz="3200" b="1" dirty="0"/>
            </a:br>
            <a:r>
              <a:rPr lang="ru-RU" sz="3600" b="1" dirty="0"/>
              <a:t> </a:t>
            </a:r>
            <a:br>
              <a:rPr lang="ru-RU" sz="3600" b="1" dirty="0"/>
            </a:br>
            <a:endParaRPr lang="ru-RU" sz="32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243408"/>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pPr lvl="0"/>
            <a:r>
              <a:rPr lang="ru-RU" sz="3600" b="1" dirty="0"/>
              <a:t/>
            </a:r>
            <a:br>
              <a:rPr lang="ru-RU" sz="3600" b="1" dirty="0"/>
            </a:br>
            <a:r>
              <a:rPr lang="ru-RU" sz="4000" b="1" dirty="0">
                <a:solidFill>
                  <a:srgbClr val="FF0000"/>
                </a:solidFill>
              </a:rPr>
              <a:t>Метод </a:t>
            </a:r>
            <a:r>
              <a:rPr lang="ru-RU" sz="4000" b="1" dirty="0" err="1">
                <a:solidFill>
                  <a:srgbClr val="FF0000"/>
                </a:solidFill>
              </a:rPr>
              <a:t>Инсерта</a:t>
            </a:r>
            <a:r>
              <a:rPr lang="ru-RU" sz="4000" b="1" dirty="0">
                <a:solidFill>
                  <a:srgbClr val="FF0000"/>
                </a:solidFill>
              </a:rPr>
              <a:t> требует выделять:</a:t>
            </a:r>
            <a:r>
              <a:rPr lang="ru-RU" sz="4000" dirty="0"/>
              <a:t/>
            </a:r>
            <a:br>
              <a:rPr lang="ru-RU" sz="4000" dirty="0"/>
            </a:br>
            <a:r>
              <a:rPr lang="ru-RU" sz="3200" dirty="0"/>
              <a:t> </a:t>
            </a:r>
            <a:r>
              <a:rPr lang="ru-RU" sz="3200" b="1" dirty="0">
                <a:solidFill>
                  <a:srgbClr val="002060"/>
                </a:solidFill>
              </a:rPr>
              <a:t>а) информацию, с которой учащиеся уже были знакомы и на полях текста проставить пометки;</a:t>
            </a:r>
            <a:br>
              <a:rPr lang="ru-RU" sz="3200" b="1" dirty="0">
                <a:solidFill>
                  <a:srgbClr val="002060"/>
                </a:solidFill>
              </a:rPr>
            </a:br>
            <a:r>
              <a:rPr lang="ru-RU" sz="3200" b="1" dirty="0">
                <a:solidFill>
                  <a:srgbClr val="002060"/>
                </a:solidFill>
              </a:rPr>
              <a:t> б) сведения, которые оказались  новыми, неизведанными, выделить знаком; </a:t>
            </a:r>
            <a:br>
              <a:rPr lang="ru-RU" sz="3200" b="1" dirty="0">
                <a:solidFill>
                  <a:srgbClr val="002060"/>
                </a:solidFill>
              </a:rPr>
            </a:br>
            <a:r>
              <a:rPr lang="ru-RU" sz="3200" b="1" dirty="0">
                <a:solidFill>
                  <a:srgbClr val="002060"/>
                </a:solidFill>
              </a:rPr>
              <a:t> в) понятия, которые требуют пояснения, дополнительной информации; </a:t>
            </a:r>
            <a:br>
              <a:rPr lang="ru-RU" sz="3200" b="1" dirty="0">
                <a:solidFill>
                  <a:srgbClr val="002060"/>
                </a:solidFill>
              </a:rPr>
            </a:br>
            <a:r>
              <a:rPr lang="ru-RU" sz="3200" b="1" dirty="0">
                <a:solidFill>
                  <a:srgbClr val="002060"/>
                </a:solidFill>
              </a:rPr>
              <a:t> г)  факты, которые требуется запомнить, выделить знаком; </a:t>
            </a:r>
            <a:r>
              <a:rPr lang="ru-RU" sz="3200" dirty="0"/>
              <a:t/>
            </a:r>
            <a:br>
              <a:rPr lang="ru-RU" sz="3200" dirty="0"/>
            </a:br>
            <a:r>
              <a:rPr lang="ru-RU" sz="3200" b="1" dirty="0"/>
              <a:t> </a:t>
            </a:r>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243408"/>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467544" y="404664"/>
            <a:ext cx="1228728" cy="926422"/>
          </a:xfrm>
          <a:prstGeom prst="rect">
            <a:avLst/>
          </a:prstGeom>
          <a:noFill/>
        </p:spPr>
      </p:pic>
      <p:sp>
        <p:nvSpPr>
          <p:cNvPr id="5" name="Заголовок 4"/>
          <p:cNvSpPr>
            <a:spLocks noGrp="1"/>
          </p:cNvSpPr>
          <p:nvPr>
            <p:ph type="ctrTitle"/>
          </p:nvPr>
        </p:nvSpPr>
        <p:spPr>
          <a:xfrm>
            <a:off x="179512" y="1988840"/>
            <a:ext cx="7772400" cy="1470025"/>
          </a:xfrm>
        </p:spPr>
        <p:txBody>
          <a:bodyPr>
            <a:normAutofit fontScale="90000"/>
          </a:bodyPr>
          <a:lstStyle/>
          <a:p>
            <a:pPr lvl="0"/>
            <a:r>
              <a:rPr lang="ru-RU" sz="3600" b="1" dirty="0">
                <a:solidFill>
                  <a:srgbClr val="FF0000"/>
                </a:solidFill>
              </a:rPr>
              <a:t>Дополнительные рекомендации педагогам</a:t>
            </a:r>
            <a:r>
              <a:rPr lang="ru-RU" sz="3600" b="1" dirty="0"/>
              <a:t> </a:t>
            </a:r>
            <a:r>
              <a:rPr lang="ru-RU" sz="3600" dirty="0"/>
              <a:t/>
            </a:r>
            <a:br>
              <a:rPr lang="ru-RU" sz="3600" dirty="0"/>
            </a:br>
            <a:r>
              <a:rPr lang="ru-RU" sz="3600" b="1" dirty="0"/>
              <a:t>- Самому быть творческим.  </a:t>
            </a:r>
            <a:br>
              <a:rPr lang="ru-RU" sz="3600" b="1" dirty="0"/>
            </a:br>
            <a:r>
              <a:rPr lang="ru-RU" sz="3600" b="1" dirty="0"/>
              <a:t>-Заражать детей своей любовью к творчеству.</a:t>
            </a:r>
            <a:br>
              <a:rPr lang="ru-RU" sz="3600" b="1" dirty="0"/>
            </a:br>
            <a:r>
              <a:rPr lang="ru-RU" sz="3600" b="1" dirty="0"/>
              <a:t>-Быть гибким, уметь следовать ситуации.</a:t>
            </a:r>
            <a:br>
              <a:rPr lang="ru-RU" sz="3600" b="1" dirty="0"/>
            </a:br>
            <a:r>
              <a:rPr lang="ru-RU" sz="3600" b="1" dirty="0"/>
              <a:t>-Демократичный стиль общения.</a:t>
            </a:r>
            <a:br>
              <a:rPr lang="ru-RU" sz="3600" b="1" dirty="0"/>
            </a:br>
            <a:r>
              <a:rPr lang="ru-RU" sz="3600" b="1" dirty="0"/>
              <a:t>-Бороться со всяческими проявлениями конформизма. </a:t>
            </a:r>
            <a:br>
              <a:rPr lang="ru-RU" sz="3600" b="1" dirty="0"/>
            </a:br>
            <a:r>
              <a:rPr lang="ru-RU" sz="3600" b="1" dirty="0"/>
              <a:t>-Всячески поддерживать самостоятельность ребёнка.</a:t>
            </a:r>
            <a:br>
              <a:rPr lang="ru-RU" sz="3600" b="1" dirty="0"/>
            </a:br>
            <a:r>
              <a:rPr lang="ru-RU" sz="3600" b="1" dirty="0"/>
              <a:t>Не бойтесь неожиданных вопросов </a:t>
            </a:r>
            <a:br>
              <a:rPr lang="ru-RU" sz="3600" b="1" dirty="0"/>
            </a:br>
            <a:endParaRPr lang="ru-RU" sz="3200" b="1" dirty="0"/>
          </a:p>
        </p:txBody>
      </p:sp>
      <p:sp>
        <p:nvSpPr>
          <p:cNvPr id="9" name="Подзаголовок 8"/>
          <p:cNvSpPr>
            <a:spLocks noGrp="1"/>
          </p:cNvSpPr>
          <p:nvPr>
            <p:ph type="subTitle" idx="1"/>
          </p:nvPr>
        </p:nvSpPr>
        <p:spPr/>
        <p:txBody>
          <a:bodyPr/>
          <a:lstStyle/>
          <a:p>
            <a:r>
              <a:rPr lang="ru-RU" dirty="0"/>
              <a: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62500" lnSpcReduction="20000"/>
          </a:bodyPr>
          <a:lstStyle/>
          <a:p>
            <a:r>
              <a:rPr lang="ru-RU" b="1" dirty="0"/>
              <a:t>Литература.</a:t>
            </a:r>
            <a:endParaRPr lang="ru-RU" dirty="0"/>
          </a:p>
          <a:p>
            <a:r>
              <a:rPr lang="ru-RU" dirty="0"/>
              <a:t>Ландау Э. Одарённость требует мужества. Психологическое сопровождение одарённого </a:t>
            </a:r>
            <a:r>
              <a:rPr lang="ru-RU" dirty="0" err="1"/>
              <a:t>ребёнка.-М</a:t>
            </a:r>
            <a:r>
              <a:rPr lang="ru-RU" dirty="0"/>
              <a:t>., 2002.-144с.</a:t>
            </a:r>
          </a:p>
          <a:p>
            <a:r>
              <a:rPr lang="ru-RU" dirty="0"/>
              <a:t>Львова С.И. Русский язык. 5 класс. В 3 ч. </a:t>
            </a:r>
            <a:r>
              <a:rPr lang="ru-RU" dirty="0" err="1"/>
              <a:t>Учеб.для</a:t>
            </a:r>
            <a:r>
              <a:rPr lang="ru-RU" dirty="0"/>
              <a:t> </a:t>
            </a:r>
            <a:r>
              <a:rPr lang="ru-RU" dirty="0" err="1"/>
              <a:t>общеобразоват.учреждений</a:t>
            </a:r>
            <a:r>
              <a:rPr lang="ru-RU" dirty="0"/>
              <a:t>/ С.И.Львова, В.В.Львов – </a:t>
            </a:r>
            <a:r>
              <a:rPr lang="ru-RU" dirty="0" err="1"/>
              <a:t>М.:Мнемозина</a:t>
            </a:r>
            <a:r>
              <a:rPr lang="ru-RU" dirty="0"/>
              <a:t>, 2009.</a:t>
            </a:r>
          </a:p>
          <a:p>
            <a:r>
              <a:rPr lang="ru-RU" dirty="0"/>
              <a:t>Савенков А.И. Путь в неизведанное: Развитие исследовательских способностей школьников: Методическое пособие для школьных психологов.- М.: Генезис,2005.- 203с.</a:t>
            </a:r>
          </a:p>
          <a:p>
            <a:r>
              <a:rPr lang="ru-RU" dirty="0"/>
              <a:t>Туник Е.Е. Психодиагностика творческого мышления. - СПб., 1997.-34с.</a:t>
            </a:r>
          </a:p>
          <a:p>
            <a:r>
              <a:rPr lang="ru-RU" dirty="0"/>
              <a:t>Храмцова Р.А. Анализ поэтического текста в 5 – 11-м классах. – М.: Педагогический университет «Первое сентября» , 2009, с.6-7</a:t>
            </a:r>
          </a:p>
          <a:p>
            <a:r>
              <a:rPr lang="ru-RU" dirty="0" err="1"/>
              <a:t>rospedclub</a:t>
            </a:r>
            <a:r>
              <a:rPr lang="ru-RU" dirty="0"/>
              <a:t>/</a:t>
            </a:r>
            <a:r>
              <a:rPr lang="ru-RU" dirty="0" err="1"/>
              <a:t>ru</a:t>
            </a:r>
            <a:r>
              <a:rPr lang="ru-RU" dirty="0"/>
              <a:t> ( Клуб учителей «Доживем до понедельника», тезисы)</a:t>
            </a:r>
          </a:p>
          <a:p>
            <a:r>
              <a:rPr lang="ru-RU" dirty="0"/>
              <a:t>Интернет ресурсы</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396552" y="-5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142844" y="285728"/>
            <a:ext cx="1228728" cy="926422"/>
          </a:xfrm>
          <a:prstGeom prst="rect">
            <a:avLst/>
          </a:prstGeom>
          <a:noFill/>
        </p:spPr>
      </p:pic>
      <p:sp>
        <p:nvSpPr>
          <p:cNvPr id="5" name="Заголовок 4"/>
          <p:cNvSpPr>
            <a:spLocks noGrp="1"/>
          </p:cNvSpPr>
          <p:nvPr>
            <p:ph type="title"/>
          </p:nvPr>
        </p:nvSpPr>
        <p:spPr>
          <a:xfrm>
            <a:off x="467544" y="274638"/>
            <a:ext cx="8219256" cy="5962674"/>
          </a:xfrm>
        </p:spPr>
        <p:txBody>
          <a:bodyPr>
            <a:normAutofit/>
          </a:bodyPr>
          <a:lstStyle/>
          <a:p>
            <a:r>
              <a:rPr lang="ru-RU" dirty="0">
                <a:solidFill>
                  <a:srgbClr val="FF0000"/>
                </a:solidFill>
              </a:rPr>
              <a:t>Основные средства:</a:t>
            </a:r>
            <a:r>
              <a:rPr lang="ru-RU" dirty="0"/>
              <a:t/>
            </a:r>
            <a:br>
              <a:rPr lang="ru-RU" dirty="0"/>
            </a:br>
            <a:r>
              <a:rPr lang="ru-RU" sz="3600" b="1" dirty="0"/>
              <a:t>-содержание учебного материала;</a:t>
            </a:r>
            <a:br>
              <a:rPr lang="ru-RU" sz="3600" b="1" dirty="0"/>
            </a:br>
            <a:r>
              <a:rPr lang="ru-RU" sz="3600" b="1" dirty="0"/>
              <a:t>-формы и методы;</a:t>
            </a:r>
            <a:br>
              <a:rPr lang="ru-RU" sz="3600" b="1" dirty="0"/>
            </a:br>
            <a:r>
              <a:rPr lang="ru-RU" sz="3600" b="1" dirty="0"/>
              <a:t>-наглядные и технические средства обучения;</a:t>
            </a:r>
            <a:br>
              <a:rPr lang="ru-RU" sz="3600" b="1" dirty="0"/>
            </a:br>
            <a:r>
              <a:rPr lang="ru-RU" sz="3600" b="1" dirty="0"/>
              <a:t>-профессионализм учителя.</a:t>
            </a:r>
            <a:br>
              <a:rPr lang="ru-RU" sz="3600" b="1" dirty="0"/>
            </a:br>
            <a:r>
              <a:rPr lang="ru-RU" sz="3600" dirty="0"/>
              <a:t/>
            </a:r>
            <a:br>
              <a:rPr lang="ru-RU" sz="3600" dirty="0"/>
            </a:br>
            <a:endParaRPr lang="ru-R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396552" y="-5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142844" y="285728"/>
            <a:ext cx="1228728" cy="926422"/>
          </a:xfrm>
          <a:prstGeom prst="rect">
            <a:avLst/>
          </a:prstGeom>
          <a:noFill/>
        </p:spPr>
      </p:pic>
      <p:sp>
        <p:nvSpPr>
          <p:cNvPr id="5" name="Заголовок 4"/>
          <p:cNvSpPr>
            <a:spLocks noGrp="1"/>
          </p:cNvSpPr>
          <p:nvPr>
            <p:ph type="title"/>
          </p:nvPr>
        </p:nvSpPr>
        <p:spPr>
          <a:xfrm>
            <a:off x="0" y="404664"/>
            <a:ext cx="8219256" cy="5962674"/>
          </a:xfrm>
        </p:spPr>
        <p:txBody>
          <a:bodyPr>
            <a:normAutofit fontScale="90000"/>
          </a:bodyPr>
          <a:lstStyle/>
          <a:p>
            <a:r>
              <a:rPr lang="ru-RU" sz="3600" b="1" dirty="0">
                <a:solidFill>
                  <a:srgbClr val="0070C0"/>
                </a:solidFill>
              </a:rPr>
              <a:t>Педагогические условия:</a:t>
            </a:r>
            <a:r>
              <a:rPr lang="ru-RU" sz="3600" dirty="0"/>
              <a:t/>
            </a:r>
            <a:br>
              <a:rPr lang="ru-RU" sz="3600" dirty="0"/>
            </a:br>
            <a:r>
              <a:rPr lang="ru-RU" sz="3600" b="1" dirty="0"/>
              <a:t>а) тщательный отбор и оптимальная </a:t>
            </a:r>
            <a:r>
              <a:rPr lang="ru-RU" sz="3600" b="1" i="1" dirty="0"/>
              <a:t>дозировка материала на урок или внеклассное занятие; </a:t>
            </a:r>
            <a:br>
              <a:rPr lang="ru-RU" sz="3600" b="1" i="1" dirty="0"/>
            </a:br>
            <a:r>
              <a:rPr lang="ru-RU" sz="3600" b="1" dirty="0"/>
              <a:t> </a:t>
            </a:r>
            <a:br>
              <a:rPr lang="ru-RU" sz="3600" b="1" dirty="0"/>
            </a:br>
            <a:r>
              <a:rPr lang="ru-RU" sz="3600" b="1" dirty="0"/>
              <a:t> б) личностная значимость предметного содержания деятельности ученика; </a:t>
            </a:r>
            <a:br>
              <a:rPr lang="ru-RU" sz="3600" b="1" dirty="0"/>
            </a:br>
            <a:r>
              <a:rPr lang="ru-RU" sz="3600" b="1" dirty="0"/>
              <a:t> </a:t>
            </a:r>
            <a:br>
              <a:rPr lang="ru-RU" sz="3600" b="1" dirty="0"/>
            </a:br>
            <a:r>
              <a:rPr lang="ru-RU" sz="3600" b="1" dirty="0"/>
              <a:t> в) исходный тип мотивационной структуры; </a:t>
            </a:r>
            <a:br>
              <a:rPr lang="ru-RU" sz="3600" b="1" dirty="0"/>
            </a:br>
            <a:r>
              <a:rPr lang="ru-RU" sz="3600" b="1" dirty="0"/>
              <a:t> </a:t>
            </a:r>
            <a:br>
              <a:rPr lang="ru-RU" sz="3600" b="1" dirty="0"/>
            </a:br>
            <a:r>
              <a:rPr lang="ru-RU" sz="3600" b="1" dirty="0"/>
              <a:t> г) специфика учебного предмета и вид учебного задания. </a:t>
            </a:r>
            <a:br>
              <a:rPr lang="ru-RU" sz="3600" b="1" dirty="0"/>
            </a:br>
            <a:r>
              <a:rPr lang="ru-RU" sz="3600" b="1"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1"/>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p:txBody>
          <a:bodyPr>
            <a:normAutofit fontScale="90000"/>
          </a:bodyPr>
          <a:lstStyle/>
          <a:p>
            <a:pPr lvl="0"/>
            <a:r>
              <a:rPr lang="ru-RU" sz="3600" b="1" dirty="0"/>
              <a:t/>
            </a:r>
            <a:br>
              <a:rPr lang="ru-RU" sz="3600" b="1" dirty="0"/>
            </a:br>
            <a:r>
              <a:rPr lang="ru-RU" sz="3600" b="1" dirty="0">
                <a:solidFill>
                  <a:srgbClr val="FF0000"/>
                </a:solidFill>
              </a:rPr>
              <a:t>Задачи:</a:t>
            </a:r>
            <a:r>
              <a:rPr lang="ru-RU" sz="3600" b="1" dirty="0"/>
              <a:t/>
            </a:r>
            <a:br>
              <a:rPr lang="ru-RU" sz="3600" b="1" dirty="0"/>
            </a:br>
            <a:r>
              <a:rPr lang="ru-RU" sz="3600" b="1" dirty="0"/>
              <a:t>1)внедрять новые </a:t>
            </a:r>
            <a:r>
              <a:rPr lang="ru-RU" sz="3600" b="1" dirty="0" err="1"/>
              <a:t>методики,приёмы</a:t>
            </a:r>
            <a:r>
              <a:rPr lang="ru-RU" sz="3600" b="1" dirty="0"/>
              <a:t>, технологии, позволяющие максимально раскрыться каждому ученику,</a:t>
            </a:r>
            <a:br>
              <a:rPr lang="ru-RU" sz="3600" b="1" dirty="0"/>
            </a:br>
            <a:r>
              <a:rPr lang="ru-RU" sz="3600" b="1" dirty="0"/>
              <a:t/>
            </a:r>
            <a:br>
              <a:rPr lang="ru-RU" sz="3600" b="1" dirty="0"/>
            </a:br>
            <a:r>
              <a:rPr lang="ru-RU" sz="3600" b="1" dirty="0"/>
              <a:t>2)создать условия для получения прочных знаний и одновременно развивать творческое мышление обучающихся</a:t>
            </a:r>
            <a:r>
              <a:rPr lang="ru-RU" sz="3600" dirty="0"/>
              <a:t>.</a:t>
            </a:r>
          </a:p>
        </p:txBody>
      </p:sp>
      <p:sp>
        <p:nvSpPr>
          <p:cNvPr id="9" name="Подзаголовок 8"/>
          <p:cNvSpPr>
            <a:spLocks noGrp="1"/>
          </p:cNvSpPr>
          <p:nvPr>
            <p:ph type="subTitle" idx="1"/>
          </p:nvPr>
        </p:nvSpPr>
        <p:spPr/>
        <p:txBody>
          <a:bodyPr/>
          <a:lstStyle/>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1"/>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a:xfrm>
            <a:off x="685800" y="2130425"/>
            <a:ext cx="7772400" cy="3962871"/>
          </a:xfrm>
        </p:spPr>
        <p:txBody>
          <a:bodyPr>
            <a:normAutofit fontScale="90000"/>
          </a:bodyPr>
          <a:lstStyle/>
          <a:p>
            <a:r>
              <a:rPr lang="ru-RU" sz="3600" b="1" dirty="0">
                <a:solidFill>
                  <a:srgbClr val="FF0000"/>
                </a:solidFill>
              </a:rPr>
              <a:t>Эффективные технологии:</a:t>
            </a:r>
            <a:r>
              <a:rPr lang="ru-RU" sz="3600" dirty="0"/>
              <a:t/>
            </a:r>
            <a:br>
              <a:rPr lang="ru-RU" sz="3600" dirty="0"/>
            </a:br>
            <a:r>
              <a:rPr lang="ru-RU" sz="3600" b="1" dirty="0"/>
              <a:t>1. Программа развития творческого мышления Э. Де </a:t>
            </a:r>
            <a:r>
              <a:rPr lang="ru-RU" sz="3600" b="1" dirty="0" err="1"/>
              <a:t>Боно</a:t>
            </a:r>
            <a:r>
              <a:rPr lang="ru-RU" sz="3600" b="1" dirty="0"/>
              <a:t>.</a:t>
            </a:r>
            <a:br>
              <a:rPr lang="ru-RU" sz="3600" b="1" dirty="0"/>
            </a:br>
            <a:r>
              <a:rPr lang="ru-RU" sz="3600" b="1" dirty="0"/>
              <a:t>2. Технология ТРИЗ.</a:t>
            </a:r>
            <a:br>
              <a:rPr lang="ru-RU" sz="3600" b="1" dirty="0"/>
            </a:br>
            <a:r>
              <a:rPr lang="ru-RU" sz="3600" b="1" dirty="0"/>
              <a:t>3.Метод проектов.</a:t>
            </a:r>
            <a:br>
              <a:rPr lang="ru-RU" sz="3600" b="1" dirty="0"/>
            </a:br>
            <a:r>
              <a:rPr lang="ru-RU" sz="3600" b="1" dirty="0"/>
              <a:t>4. Технология критического мышления.</a:t>
            </a:r>
            <a:br>
              <a:rPr lang="ru-RU" sz="3600" b="1" dirty="0"/>
            </a:br>
            <a:r>
              <a:rPr lang="ru-RU" sz="3600" b="1" dirty="0"/>
              <a:t>5. Проблемное обучение.</a:t>
            </a:r>
            <a:br>
              <a:rPr lang="ru-RU" sz="3600" b="1" dirty="0"/>
            </a:br>
            <a:r>
              <a:rPr lang="ru-RU" sz="3600" b="1" dirty="0"/>
              <a:t>6. Ментальные карты (Мюллер </a:t>
            </a:r>
            <a:r>
              <a:rPr lang="ru-RU" sz="3600" b="1" dirty="0" err="1"/>
              <a:t>Хорст</a:t>
            </a:r>
            <a:r>
              <a:rPr lang="ru-RU" sz="3600" b="1" dirty="0"/>
              <a:t>), умственные карты Т. </a:t>
            </a:r>
            <a:r>
              <a:rPr lang="ru-RU" sz="3600" b="1" dirty="0" err="1"/>
              <a:t>Бьюзена</a:t>
            </a:r>
            <a:r>
              <a:rPr lang="ru-RU" sz="3600" b="1" dirty="0"/>
              <a:t>.</a:t>
            </a:r>
            <a:br>
              <a:rPr lang="ru-RU" sz="3600" b="1" dirty="0"/>
            </a:br>
            <a:r>
              <a:rPr lang="ru-RU" sz="3600" b="1" dirty="0"/>
              <a:t>7.Технология творческих мастерских.</a:t>
            </a:r>
            <a:br>
              <a:rPr lang="ru-RU" sz="3600" b="1" dirty="0"/>
            </a:br>
            <a:r>
              <a:rPr lang="ru-RU" sz="3600" b="1" dirty="0"/>
              <a:t>8.Технология Ю. А. </a:t>
            </a:r>
            <a:r>
              <a:rPr lang="ru-RU" sz="3600" b="1" dirty="0" err="1"/>
              <a:t>Поташкиной</a:t>
            </a:r>
            <a:r>
              <a:rPr lang="ru-RU" sz="3600" b="1" dirty="0"/>
              <a:t> и Б. С. </a:t>
            </a:r>
            <a:r>
              <a:rPr lang="ru-RU" sz="3600" b="1" dirty="0" err="1"/>
              <a:t>Дыхановой</a:t>
            </a:r>
            <a:r>
              <a:rPr lang="ru-RU" sz="3600" b="1" dirty="0"/>
              <a:t> .</a:t>
            </a:r>
            <a:br>
              <a:rPr lang="ru-RU" sz="3600" b="1" dirty="0"/>
            </a:br>
            <a:r>
              <a:rPr lang="ru-RU" sz="3600" b="1" dirty="0"/>
              <a:t>9. Игровые технологии</a:t>
            </a:r>
            <a:r>
              <a:rPr lang="ru-RU" sz="3600" dirty="0"/>
              <a:t/>
            </a:r>
            <a:br>
              <a:rPr lang="ru-RU" sz="3600" dirty="0"/>
            </a:br>
            <a:r>
              <a:rPr lang="ru-RU" sz="3600" dirty="0"/>
              <a:t/>
            </a:r>
            <a:br>
              <a:rPr lang="ru-RU" sz="3600" dirty="0"/>
            </a:br>
            <a:endParaRPr lang="ru-RU" sz="3600" b="1" dirty="0"/>
          </a:p>
        </p:txBody>
      </p:sp>
      <p:sp>
        <p:nvSpPr>
          <p:cNvPr id="9" name="Подзаголовок 8"/>
          <p:cNvSpPr>
            <a:spLocks noGrp="1"/>
          </p:cNvSpPr>
          <p:nvPr>
            <p:ph type="subTitle" idx="1"/>
          </p:nvPr>
        </p:nvSpPr>
        <p:spPr>
          <a:xfrm rot="19192053">
            <a:off x="1371600" y="3886200"/>
            <a:ext cx="6400800" cy="1752600"/>
          </a:xfrm>
        </p:spPr>
        <p:txBody>
          <a:bodyPr>
            <a:normAutofit/>
          </a:bodyPr>
          <a:lstStyle/>
          <a:p>
            <a:endParaRPr lang="ru-RU" dirty="0"/>
          </a:p>
          <a:p>
            <a:endParaRPr lang="ru-RU"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1"/>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a:xfrm>
            <a:off x="685800" y="2130425"/>
            <a:ext cx="7772400" cy="3962871"/>
          </a:xfrm>
        </p:spPr>
        <p:txBody>
          <a:bodyPr>
            <a:normAutofit/>
          </a:bodyPr>
          <a:lstStyle/>
          <a:p>
            <a:r>
              <a:rPr lang="ru-RU" sz="3600" dirty="0"/>
              <a:t/>
            </a:r>
            <a:br>
              <a:rPr lang="ru-RU" sz="3600" dirty="0"/>
            </a:br>
            <a:r>
              <a:rPr lang="ru-RU" sz="3600" dirty="0"/>
              <a:t/>
            </a:r>
            <a:br>
              <a:rPr lang="ru-RU" sz="3600" dirty="0"/>
            </a:br>
            <a:endParaRPr lang="ru-RU" sz="3600" b="1" dirty="0"/>
          </a:p>
        </p:txBody>
      </p:sp>
      <p:sp>
        <p:nvSpPr>
          <p:cNvPr id="9" name="Подзаголовок 8"/>
          <p:cNvSpPr>
            <a:spLocks noGrp="1"/>
          </p:cNvSpPr>
          <p:nvPr>
            <p:ph type="subTitle" idx="1"/>
          </p:nvPr>
        </p:nvSpPr>
        <p:spPr>
          <a:xfrm rot="19192053">
            <a:off x="1371600" y="3886200"/>
            <a:ext cx="6400800" cy="1752600"/>
          </a:xfrm>
        </p:spPr>
        <p:txBody>
          <a:bodyPr>
            <a:normAutofit/>
          </a:bodyPr>
          <a:lstStyle/>
          <a:p>
            <a:endParaRPr lang="ru-RU" dirty="0"/>
          </a:p>
          <a:p>
            <a:endParaRPr lang="ru-RU" dirty="0"/>
          </a:p>
          <a:p>
            <a:endParaRPr lang="ru-RU" dirty="0"/>
          </a:p>
        </p:txBody>
      </p:sp>
      <p:pic>
        <p:nvPicPr>
          <p:cNvPr id="2" name="Picture 2"/>
          <p:cNvPicPr>
            <a:picLocks noChangeAspect="1" noChangeArrowheads="1"/>
          </p:cNvPicPr>
          <p:nvPr/>
        </p:nvPicPr>
        <p:blipFill>
          <a:blip r:embed="rId5" cstate="print"/>
          <a:srcRect/>
          <a:stretch>
            <a:fillRect/>
          </a:stretch>
        </p:blipFill>
        <p:spPr bwMode="auto">
          <a:xfrm>
            <a:off x="1814513" y="620688"/>
            <a:ext cx="6501903" cy="500858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1"/>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a:xfrm>
            <a:off x="685800" y="2130425"/>
            <a:ext cx="7772400" cy="3962871"/>
          </a:xfrm>
        </p:spPr>
        <p:txBody>
          <a:bodyPr>
            <a:normAutofit/>
          </a:bodyPr>
          <a:lstStyle/>
          <a:p>
            <a:r>
              <a:rPr lang="ru-RU" sz="3600" dirty="0"/>
              <a:t/>
            </a:r>
            <a:br>
              <a:rPr lang="ru-RU" sz="3600" dirty="0"/>
            </a:br>
            <a:r>
              <a:rPr lang="ru-RU" sz="3600" dirty="0"/>
              <a:t/>
            </a:r>
            <a:br>
              <a:rPr lang="ru-RU" sz="3600" dirty="0"/>
            </a:br>
            <a:endParaRPr lang="ru-RU" sz="3600" b="1" dirty="0"/>
          </a:p>
        </p:txBody>
      </p:sp>
      <p:sp>
        <p:nvSpPr>
          <p:cNvPr id="9" name="Подзаголовок 8"/>
          <p:cNvSpPr>
            <a:spLocks noGrp="1"/>
          </p:cNvSpPr>
          <p:nvPr>
            <p:ph type="subTitle" idx="1"/>
          </p:nvPr>
        </p:nvSpPr>
        <p:spPr>
          <a:xfrm rot="19192053">
            <a:off x="1371600" y="3886200"/>
            <a:ext cx="6400800" cy="1752600"/>
          </a:xfrm>
        </p:spPr>
        <p:txBody>
          <a:bodyPr>
            <a:normAutofit/>
          </a:bodyPr>
          <a:lstStyle/>
          <a:p>
            <a:endParaRPr lang="ru-RU" dirty="0"/>
          </a:p>
          <a:p>
            <a:endParaRPr lang="ru-RU" dirty="0"/>
          </a:p>
          <a:p>
            <a:endParaRPr lang="ru-RU" dirty="0"/>
          </a:p>
        </p:txBody>
      </p:sp>
      <p:pic>
        <p:nvPicPr>
          <p:cNvPr id="10"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42844" y="-50"/>
            <a:ext cx="9001156" cy="6858050"/>
          </a:xfrm>
          <a:prstGeom prst="rect">
            <a:avLst/>
          </a:prstGeom>
          <a:noFill/>
        </p:spPr>
      </p:pic>
      <p:pic>
        <p:nvPicPr>
          <p:cNvPr id="3" name="Picture 2"/>
          <p:cNvPicPr>
            <a:picLocks noChangeAspect="1" noChangeArrowheads="1"/>
          </p:cNvPicPr>
          <p:nvPr/>
        </p:nvPicPr>
        <p:blipFill>
          <a:blip r:embed="rId5" cstate="print"/>
          <a:srcRect/>
          <a:stretch>
            <a:fillRect/>
          </a:stretch>
        </p:blipFill>
        <p:spPr bwMode="auto">
          <a:xfrm>
            <a:off x="1907704" y="980728"/>
            <a:ext cx="6480720" cy="446449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Мои документы\Мои рисунки\1246472325_shutterstock_8961442-converted-.jpg"/>
          <p:cNvPicPr>
            <a:picLocks noChangeAspect="1" noChangeArrowheads="1"/>
          </p:cNvPicPr>
          <p:nvPr/>
        </p:nvPicPr>
        <p:blipFill>
          <a:blip r:embed="rId2" cstate="print"/>
          <a:srcRect/>
          <a:stretch>
            <a:fillRect/>
          </a:stretch>
        </p:blipFill>
        <p:spPr bwMode="auto">
          <a:xfrm>
            <a:off x="-180528" y="0"/>
            <a:ext cx="9001156" cy="6858050"/>
          </a:xfrm>
          <a:prstGeom prst="rect">
            <a:avLst/>
          </a:prstGeom>
          <a:noFill/>
        </p:spPr>
      </p:pic>
      <p:pic>
        <p:nvPicPr>
          <p:cNvPr id="2050" name="Picture 2" descr="C:\Documents and Settings\Admin\Мои документы\Мои рисунки\1246472355_fountainpen-6-.jpg"/>
          <p:cNvPicPr>
            <a:picLocks noChangeAspect="1" noChangeArrowheads="1"/>
          </p:cNvPicPr>
          <p:nvPr/>
        </p:nvPicPr>
        <p:blipFill>
          <a:blip r:embed="rId3" cstate="print"/>
          <a:srcRect/>
          <a:stretch>
            <a:fillRect/>
          </a:stretch>
        </p:blipFill>
        <p:spPr bwMode="auto">
          <a:xfrm rot="15872698">
            <a:off x="-1143038" y="3857628"/>
            <a:ext cx="3857651" cy="428628"/>
          </a:xfrm>
          <a:prstGeom prst="rect">
            <a:avLst/>
          </a:prstGeom>
          <a:noFill/>
        </p:spPr>
      </p:pic>
      <p:pic>
        <p:nvPicPr>
          <p:cNvPr id="2051" name="Picture 3" descr="C:\Documents and Settings\Admin\Мои документы\Мои рисунки\0001-001-SHkolnye-prinadlezhnosti.jpg"/>
          <p:cNvPicPr>
            <a:picLocks noChangeAspect="1" noChangeArrowheads="1"/>
          </p:cNvPicPr>
          <p:nvPr/>
        </p:nvPicPr>
        <p:blipFill>
          <a:blip r:embed="rId4" cstate="print"/>
          <a:srcRect/>
          <a:stretch>
            <a:fillRect/>
          </a:stretch>
        </p:blipFill>
        <p:spPr bwMode="auto">
          <a:xfrm>
            <a:off x="0" y="260648"/>
            <a:ext cx="1228728" cy="926422"/>
          </a:xfrm>
          <a:prstGeom prst="rect">
            <a:avLst/>
          </a:prstGeom>
          <a:noFill/>
        </p:spPr>
      </p:pic>
      <p:sp>
        <p:nvSpPr>
          <p:cNvPr id="5" name="Заголовок 4"/>
          <p:cNvSpPr>
            <a:spLocks noGrp="1"/>
          </p:cNvSpPr>
          <p:nvPr>
            <p:ph type="ctrTitle"/>
          </p:nvPr>
        </p:nvSpPr>
        <p:spPr/>
        <p:txBody>
          <a:bodyPr>
            <a:normAutofit fontScale="90000"/>
          </a:bodyPr>
          <a:lstStyle/>
          <a:p>
            <a:r>
              <a:rPr lang="ru-RU" sz="3600" dirty="0"/>
              <a:t> </a:t>
            </a:r>
            <a:br>
              <a:rPr lang="ru-RU" sz="3600" dirty="0"/>
            </a:br>
            <a:r>
              <a:rPr lang="ru-RU" sz="3200" dirty="0"/>
              <a:t>.</a:t>
            </a:r>
            <a:br>
              <a:rPr lang="ru-RU" sz="3200" dirty="0"/>
            </a:br>
            <a:r>
              <a:rPr lang="ru-RU" sz="3600" b="1" i="1" dirty="0">
                <a:solidFill>
                  <a:srgbClr val="002060"/>
                </a:solidFill>
              </a:rPr>
              <a:t>Игры - путь детей к познанию мира, в котором они живут и который призваны изменить.</a:t>
            </a:r>
            <a:r>
              <a:rPr lang="ru-RU" sz="2800" b="1" dirty="0"/>
              <a:t/>
            </a:r>
            <a:br>
              <a:rPr lang="ru-RU" sz="2800" b="1" dirty="0"/>
            </a:br>
            <a:r>
              <a:rPr lang="ru-RU" sz="2800" b="1" dirty="0"/>
              <a:t>                                       М. Горький.</a:t>
            </a:r>
            <a:r>
              <a:rPr lang="ru-RU" sz="2800" dirty="0"/>
              <a:t/>
            </a:r>
            <a:br>
              <a:rPr lang="ru-RU" sz="2800" dirty="0"/>
            </a:br>
            <a:r>
              <a:rPr lang="ru-RU" sz="2800" b="1" dirty="0"/>
              <a:t> </a:t>
            </a:r>
            <a:r>
              <a:rPr lang="ru-RU" sz="2800" dirty="0"/>
              <a:t/>
            </a:r>
            <a:br>
              <a:rPr lang="ru-RU" sz="2800" dirty="0"/>
            </a:br>
            <a:r>
              <a:rPr lang="ru-RU" sz="3200" dirty="0"/>
              <a:t> </a:t>
            </a:r>
            <a:br>
              <a:rPr lang="ru-RU" sz="3200" dirty="0"/>
            </a:br>
            <a:r>
              <a:rPr lang="ru-RU" sz="3600" b="1" dirty="0"/>
              <a:t> </a:t>
            </a:r>
            <a:br>
              <a:rPr lang="ru-RU" sz="3600" b="1" dirty="0"/>
            </a:br>
            <a:endParaRPr lang="ru-RU" sz="3600" b="1"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200</Words>
  <Application>Microsoft Office PowerPoint</Application>
  <PresentationFormat>Экран (4:3)</PresentationFormat>
  <Paragraphs>56</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Развитие креативного мышления на уроках русского языка и литературы.</vt:lpstr>
      <vt:lpstr>«Чтобы выжила нация, индивид должен мыслить креативно»  (Девиз Америки, 1964 год)</vt:lpstr>
      <vt:lpstr>Основные средства: -содержание учебного материала; -формы и методы; -наглядные и технические средства обучения; -профессионализм учителя.  </vt:lpstr>
      <vt:lpstr>Педагогические условия: а) тщательный отбор и оптимальная дозировка материала на урок или внеклассное занятие;     б) личностная значимость предметного содержания деятельности ученика;     в) исходный тип мотивационной структуры;     г) специфика учебного предмета и вид учебного задания.   </vt:lpstr>
      <vt:lpstr> Задачи: 1)внедрять новые методики,приёмы, технологии, позволяющие максимально раскрыться каждому ученику,  2)создать условия для получения прочных знаний и одновременно развивать творческое мышление обучающихся.</vt:lpstr>
      <vt:lpstr>Эффективные технологии: 1. Программа развития творческого мышления Э. Де Боно. 2. Технология ТРИЗ. 3.Метод проектов. 4. Технология критического мышления. 5. Проблемное обучение. 6. Ментальные карты (Мюллер Хорст), умственные карты Т. Бьюзена. 7.Технология творческих мастерских. 8.Технология Ю. А. Поташкиной и Б. С. Дыхановой . 9. Игровые технологии  </vt:lpstr>
      <vt:lpstr>  </vt:lpstr>
      <vt:lpstr>  </vt:lpstr>
      <vt:lpstr>  . Игры - путь детей к познанию мира, в котором они живут и который призваны изменить.                                        М. Горький.       </vt:lpstr>
      <vt:lpstr>  Приёмы: 1)Весёлые рифмы. 2)Использование пословиц,  поговорок, загадок. 3)Грамматические сказки , мультфильмы. 4) Специальные упражнения      </vt:lpstr>
      <vt:lpstr>  Специальные упражнения     </vt:lpstr>
      <vt:lpstr>     Составление «бестолкового словаря». Любопытный – пытать любого.         Горизонт – горящий зонтик.   </vt:lpstr>
      <vt:lpstr> Рассказ по алфавиту.       Анна была величавой, гордой девушкой. Её жениху завидовали иноземные йоркширские красавцы. Люди мимо неё, оборачиваясь, проходили. Рядом с такой ухоженной, фантастически хорошенькой царевной чувствуешь широту, щёдрость этой юной ягодки.     </vt:lpstr>
      <vt:lpstr>  - Придумать стихотворение на одну рифму -Создание акростихов.                 Самый лучший из друзей – это пёсик Колизей. А как с ним играть прекрасно! Можно                Шляпу деда взять, чтобы в воздух запускать.                 А как шляпу запускают, Колизей её хватает и                                               на  части разрывает   </vt:lpstr>
      <vt:lpstr> Составление «бестолкового словаря». Любопытный – пытать любого.         Горизонт – горящий зонтик. -</vt:lpstr>
      <vt:lpstr>   Придумывание загадок, небылиц. На горе стоит село. В том селенье весело. Там мышей собака ловит, А потом идёт, готовит. </vt:lpstr>
      <vt:lpstr> Расшифруйте слова. Исключите лишнее слово из каждого столбца. Каточ Чывыкак Тазаяпа Кибокс Пашкак  Точка Кавычки Запятая Скобки Шапка      </vt:lpstr>
      <vt:lpstr>   Составьте предложения из слов,  логически не связанных между собой.  Компьютер, галактика, пчела; вечер, книга, стиль; автомобиль, жираф, роль; свет, космос, ветер.   </vt:lpstr>
      <vt:lpstr>  Придумай заглавия к рассказам. (Особенно эффективны в этом направлении маленькие рассказы Ф. Кривина. </vt:lpstr>
      <vt:lpstr>  Придумай рассказ  по аналогии предыдущих «Необычно об обычном».</vt:lpstr>
      <vt:lpstr> Расскажи другими словами</vt:lpstr>
      <vt:lpstr> Домашнее задание.  Переписать главу, тему или параграф учебника по-новому, т.е. написать свой авторский вариант. Используйте для этого дополнительную литературу.</vt:lpstr>
      <vt:lpstr>. Выведение  следствий. Описать ситуации и придумать последствия. Например: «Что произойдет, если начнется дождь и будет лить не переставая?» </vt:lpstr>
      <vt:lpstr>. Придумай рассказ на одну букву. (Наиболее удачные из рассказов.)        Дерево-долгожитель – дом для древоедов, дятлы –  доктора  деревьев. Долетит дятел до дуба-долгожителя и долбит долото-клювом   древесные дома древоедов, достаёт долгоносиков, дарит  добро дереву. Дятел достаёт из дуба-долгожителя  до двухсот древоедов в день, а дерево даёт дом для    детёнышей  дятла.       Доволен дуб – доволен дятел.</vt:lpstr>
      <vt:lpstr>Придумай лингвистическую сказку. </vt:lpstr>
      <vt:lpstr>. Основные правила  и приёмы «мозговой атаки»: - формулировать проблему в основных терминах;  - оказывать поддержку и поощрение;  - действовать по самостоятельно составленному алгоритму;  - осуществлять поиск нового способа действия;  - выполнить задание несколькими способами.    </vt:lpstr>
      <vt:lpstr> Метод Инсерта требует выделять:  а) информацию, с которой учащиеся уже были знакомы и на полях текста проставить пометки;  б) сведения, которые оказались  новыми, неизведанными, выделить знаком;   в) понятия, которые требуют пояснения, дополнительной информации;   г)  факты, которые требуется запомнить, выделить знаком;   </vt:lpstr>
      <vt:lpstr>Дополнительные рекомендации педагогам  - Самому быть творческим.   -Заражать детей своей любовью к творчеству. -Быть гибким, уметь следовать ситуации. -Демократичный стиль общения. -Бороться со всяческими проявлениями конформизма.  -Всячески поддерживать самостоятельность ребёнка. Не бойтесь неожиданных вопросов  </vt:lpstr>
      <vt:lpstr>Слайд 29</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Nik</dc:creator>
  <cp:lastModifiedBy>Оператор АПК-ТРЦ</cp:lastModifiedBy>
  <cp:revision>42</cp:revision>
  <dcterms:created xsi:type="dcterms:W3CDTF">2010-07-29T07:10:47Z</dcterms:created>
  <dcterms:modified xsi:type="dcterms:W3CDTF">2021-07-18T14:02:32Z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212941</vt:lpwstr>
  </property>
  <property fmtid="{D5CDD505-2E9C-101B-9397-08002B2CF9AE}" pid="3" name="NXPowerLiteSettings">
    <vt:lpwstr>F6000400038000</vt:lpwstr>
  </property>
  <property fmtid="{D5CDD505-2E9C-101B-9397-08002B2CF9AE}" pid="4" name="NXPowerLiteVersion">
    <vt:lpwstr>D4.3.1</vt:lpwstr>
  </property>
</Properties>
</file>